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1"/>
  </p:notesMasterIdLst>
  <p:sldIdLst>
    <p:sldId id="256" r:id="rId2"/>
    <p:sldId id="267" r:id="rId3"/>
    <p:sldId id="268" r:id="rId4"/>
    <p:sldId id="269" r:id="rId5"/>
    <p:sldId id="270" r:id="rId6"/>
    <p:sldId id="275" r:id="rId7"/>
    <p:sldId id="271" r:id="rId8"/>
    <p:sldId id="276" r:id="rId9"/>
    <p:sldId id="278" r:id="rId10"/>
    <p:sldId id="277" r:id="rId11"/>
    <p:sldId id="282" r:id="rId12"/>
    <p:sldId id="283" r:id="rId13"/>
    <p:sldId id="280" r:id="rId14"/>
    <p:sldId id="279" r:id="rId15"/>
    <p:sldId id="259" r:id="rId16"/>
    <p:sldId id="284" r:id="rId17"/>
    <p:sldId id="285" r:id="rId18"/>
    <p:sldId id="286" r:id="rId19"/>
    <p:sldId id="288" r:id="rId20"/>
    <p:sldId id="289" r:id="rId21"/>
    <p:sldId id="287" r:id="rId22"/>
    <p:sldId id="291" r:id="rId23"/>
    <p:sldId id="292" r:id="rId24"/>
    <p:sldId id="293" r:id="rId25"/>
    <p:sldId id="294" r:id="rId26"/>
    <p:sldId id="295" r:id="rId27"/>
    <p:sldId id="296" r:id="rId28"/>
    <p:sldId id="301" r:id="rId29"/>
    <p:sldId id="302" r:id="rId30"/>
    <p:sldId id="299" r:id="rId31"/>
    <p:sldId id="300" r:id="rId32"/>
    <p:sldId id="303" r:id="rId33"/>
    <p:sldId id="304" r:id="rId34"/>
    <p:sldId id="306" r:id="rId35"/>
    <p:sldId id="305" r:id="rId36"/>
    <p:sldId id="307" r:id="rId37"/>
    <p:sldId id="308" r:id="rId38"/>
    <p:sldId id="309" r:id="rId39"/>
    <p:sldId id="29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B88"/>
    <a:srgbClr val="236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C4D18-D6CF-4AF2-A059-E45410C15E0F}" type="datetimeFigureOut">
              <a:rPr lang="hr-HR" smtClean="0"/>
              <a:t>31.8.2022.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4C160-6B29-45D3-85C5-05E5114317C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490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4716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3215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332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0423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125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114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9988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711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620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457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071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945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8476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456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473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42C3B-13B6-46CA-9535-ABD9C2F35080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555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64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3323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2717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01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6165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569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27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4143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492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197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9F1E1CC-4698-46FD-8297-B51A01BA22B6}" type="datetimeFigureOut">
              <a:rPr lang="hr-HR" smtClean="0"/>
              <a:t>31.8.2022.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7297B4-AB5B-4C48-A369-DD68F1406636}" type="slidenum">
              <a:rPr lang="hr-HR" smtClean="0"/>
              <a:t>‹#›</a:t>
            </a:fld>
            <a:endParaRPr lang="hr-H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4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horvat/MedILS_summer_school.2022" TargetMode="External"/><Relationship Id="rId7" Type="http://schemas.openxmlformats.org/officeDocument/2006/relationships/hyperlink" Target="https://s3-elixir.cloud.e-infra.cz/fhorvat/public/other_data/Stein_2015_PLoSGenet_GSE57514.sampleTable.csv" TargetMode="External"/><Relationship Id="rId2" Type="http://schemas.openxmlformats.org/officeDocument/2006/relationships/hyperlink" Target="https://bit.ly/medils_RNAseq_practic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3-elixir.cloud.e-infra.cz/fhorvat/public/other_data/Stein_2015_PLoSGenet_GSE57514.ensembl.93.GRCm38.p6.20180919.UCSCseqnames.counts.txt" TargetMode="External"/><Relationship Id="rId5" Type="http://schemas.openxmlformats.org/officeDocument/2006/relationships/hyperlink" Target="https://s3-elixir.cloud.e-infra.cz/fhorvat/public/other_data/01.diff_exp_analysis.tidyverse.R" TargetMode="External"/><Relationship Id="rId4" Type="http://schemas.openxmlformats.org/officeDocument/2006/relationships/hyperlink" Target="https://s3-elixir.cloud.e-infra.cz/fhorvat/public/other_data/00.install_libraries.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bioconductor.org/packages/devel/bioc/vignettes/DESeq2/inst/doc/DESeq2.html#interaction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it.cs.ut.ee/gprofiler/go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amtools.github.io/hts-specs/" TargetMode="External"/><Relationship Id="rId7" Type="http://schemas.openxmlformats.org/officeDocument/2006/relationships/hyperlink" Target="https://doi.org/10.1038/nmeth.4346" TargetMode="External"/><Relationship Id="rId2" Type="http://schemas.openxmlformats.org/officeDocument/2006/relationships/hyperlink" Target="https://support.illumina.com/bulletins/2016/04/fastq-files-explain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genomr.github.io/book/" TargetMode="External"/><Relationship Id="rId5" Type="http://schemas.openxmlformats.org/officeDocument/2006/relationships/hyperlink" Target="http://bioconductor.org/packages/devel/bioc/vignettes/DESeq2/inst/doc/DESeq2.html" TargetMode="External"/><Relationship Id="rId4" Type="http://schemas.openxmlformats.org/officeDocument/2006/relationships/hyperlink" Target="https://training.galaxyproject.org/training-material/topics/transcriptomics/tutorials/ref-based/tutoria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#Quality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raining.galaxyproject.org/training-material/topics/transcriptomics/tutorials/ref-based/tutorial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ools/hts-specs/blob/master/SAMtags.pdf" TargetMode="External"/><Relationship Id="rId2" Type="http://schemas.openxmlformats.org/officeDocument/2006/relationships/hyperlink" Target="http://samtools.github.io/hts-specs/SAMv1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F730-26DC-A0D0-BEC6-0BE425006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 of RNA-seq data analysis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5D6DD-596D-A677-439E-BB973A859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FILIP HORVAT						</a:t>
            </a:r>
            <a:r>
              <a:rPr lang="en-US" dirty="0" err="1"/>
              <a:t>Medils</a:t>
            </a:r>
            <a:r>
              <a:rPr lang="en-US" dirty="0"/>
              <a:t>, 31. 8. 2022.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654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.bam file details</a:t>
            </a:r>
            <a:endParaRPr lang="hr-HR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94B61-784E-1652-F395-736528AAD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 b="1"/>
          <a:stretch/>
        </p:blipFill>
        <p:spPr>
          <a:xfrm>
            <a:off x="1097280" y="2235199"/>
            <a:ext cx="9602032" cy="612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94BB92-962F-EE0E-0B8A-B98DFB8877EA}"/>
              </a:ext>
            </a:extLst>
          </p:cNvPr>
          <p:cNvSpPr txBox="1"/>
          <p:nvPr/>
        </p:nvSpPr>
        <p:spPr>
          <a:xfrm>
            <a:off x="1097280" y="284600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fastq</a:t>
            </a:r>
            <a:r>
              <a:rPr lang="en-US" dirty="0"/>
              <a:t> file</a:t>
            </a:r>
            <a:endParaRPr lang="hr-H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051A2-446A-2116-B3F5-96369B024781}"/>
              </a:ext>
            </a:extLst>
          </p:cNvPr>
          <p:cNvGrpSpPr/>
          <p:nvPr/>
        </p:nvGrpSpPr>
        <p:grpSpPr>
          <a:xfrm>
            <a:off x="5037336" y="2956731"/>
            <a:ext cx="1820545" cy="1188551"/>
            <a:chOff x="5037336" y="2956731"/>
            <a:chExt cx="1820545" cy="118855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37D5FF54-EAD5-08AC-9C57-2FDD7B30B037}"/>
                </a:ext>
              </a:extLst>
            </p:cNvPr>
            <p:cNvSpPr/>
            <p:nvPr/>
          </p:nvSpPr>
          <p:spPr>
            <a:xfrm rot="5400000">
              <a:off x="5353334" y="3402616"/>
              <a:ext cx="1188551" cy="2967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B35369-4D02-8342-A3A3-7FF4F1053602}"/>
                </a:ext>
              </a:extLst>
            </p:cNvPr>
            <p:cNvSpPr/>
            <p:nvPr/>
          </p:nvSpPr>
          <p:spPr>
            <a:xfrm>
              <a:off x="5037336" y="3132313"/>
              <a:ext cx="1820545" cy="6938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map to the genome</a:t>
              </a:r>
              <a:endParaRPr lang="hr-HR" sz="200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2717C41-6257-99C3-88D5-962B93334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8" b="1"/>
          <a:stretch/>
        </p:blipFill>
        <p:spPr>
          <a:xfrm>
            <a:off x="670560" y="4341494"/>
            <a:ext cx="11338560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2BC71-428B-8854-F13F-D7DC611BDC4D}"/>
              </a:ext>
            </a:extLst>
          </p:cNvPr>
          <p:cNvSpPr txBox="1"/>
          <p:nvPr/>
        </p:nvSpPr>
        <p:spPr>
          <a:xfrm>
            <a:off x="1097280" y="4735944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.bam file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760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B358-444A-677D-492E-1A32872D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 expression quantification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D5523-B17D-EE4D-0087-24EB3E54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counting reads over features </a:t>
            </a:r>
          </a:p>
          <a:p>
            <a:pPr marL="0" indent="0">
              <a:buNone/>
            </a:pPr>
            <a:endParaRPr lang="hr-HR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37F65-A855-F3DD-E45B-456FF2A7DF05}"/>
              </a:ext>
            </a:extLst>
          </p:cNvPr>
          <p:cNvCxnSpPr/>
          <p:nvPr/>
        </p:nvCxnSpPr>
        <p:spPr>
          <a:xfrm>
            <a:off x="1609344" y="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3A9A0-F9D1-1B63-1F47-38A244551E93}"/>
              </a:ext>
            </a:extLst>
          </p:cNvPr>
          <p:cNvCxnSpPr>
            <a:cxnSpLocks/>
          </p:cNvCxnSpPr>
          <p:nvPr/>
        </p:nvCxnSpPr>
        <p:spPr>
          <a:xfrm>
            <a:off x="5842584" y="6320615"/>
            <a:ext cx="719595" cy="673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B44D327-0129-63BD-1E43-602ECD462877}"/>
              </a:ext>
            </a:extLst>
          </p:cNvPr>
          <p:cNvCxnSpPr>
            <a:cxnSpLocks/>
            <a:stCxn id="82" idx="3"/>
            <a:endCxn id="84" idx="3"/>
          </p:cNvCxnSpPr>
          <p:nvPr/>
        </p:nvCxnSpPr>
        <p:spPr>
          <a:xfrm flipV="1">
            <a:off x="8090754" y="3982487"/>
            <a:ext cx="1247812" cy="218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3660C3D-EF25-8141-AAC2-E519CA93F065}"/>
              </a:ext>
            </a:extLst>
          </p:cNvPr>
          <p:cNvCxnSpPr>
            <a:cxnSpLocks/>
          </p:cNvCxnSpPr>
          <p:nvPr/>
        </p:nvCxnSpPr>
        <p:spPr>
          <a:xfrm>
            <a:off x="7216531" y="4594710"/>
            <a:ext cx="315445" cy="0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6FABE4E-58F6-DEA7-B55B-3FA77F5D2058}"/>
              </a:ext>
            </a:extLst>
          </p:cNvPr>
          <p:cNvSpPr/>
          <p:nvPr/>
        </p:nvSpPr>
        <p:spPr>
          <a:xfrm>
            <a:off x="6647991" y="5424891"/>
            <a:ext cx="613840" cy="2385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DEBF5-4108-DB8D-9BB1-3428138E578F}"/>
              </a:ext>
            </a:extLst>
          </p:cNvPr>
          <p:cNvSpPr/>
          <p:nvPr/>
        </p:nvSpPr>
        <p:spPr>
          <a:xfrm>
            <a:off x="9122566" y="5416140"/>
            <a:ext cx="1787057" cy="23853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75FA5-D564-807E-6A9F-408033F5E5A7}"/>
              </a:ext>
            </a:extLst>
          </p:cNvPr>
          <p:cNvSpPr/>
          <p:nvPr/>
        </p:nvSpPr>
        <p:spPr>
          <a:xfrm>
            <a:off x="7476914" y="5424891"/>
            <a:ext cx="613840" cy="2385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C752B-10F7-5325-0A9B-FD064304D95A}"/>
              </a:ext>
            </a:extLst>
          </p:cNvPr>
          <p:cNvCxnSpPr>
            <a:cxnSpLocks/>
          </p:cNvCxnSpPr>
          <p:nvPr/>
        </p:nvCxnSpPr>
        <p:spPr>
          <a:xfrm>
            <a:off x="7058010" y="5544161"/>
            <a:ext cx="25479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9D9B6E-1EB6-2061-300E-568BF4EA53D1}"/>
              </a:ext>
            </a:extLst>
          </p:cNvPr>
          <p:cNvSpPr/>
          <p:nvPr/>
        </p:nvSpPr>
        <p:spPr>
          <a:xfrm>
            <a:off x="6647991" y="4863144"/>
            <a:ext cx="360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A58BDB-7C48-B769-6198-2BCF8C7596B3}"/>
              </a:ext>
            </a:extLst>
          </p:cNvPr>
          <p:cNvSpPr/>
          <p:nvPr/>
        </p:nvSpPr>
        <p:spPr>
          <a:xfrm>
            <a:off x="6641895" y="5015544"/>
            <a:ext cx="432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193F83-4EEB-754E-4AFE-7FEEE09F24B7}"/>
              </a:ext>
            </a:extLst>
          </p:cNvPr>
          <p:cNvSpPr/>
          <p:nvPr/>
        </p:nvSpPr>
        <p:spPr>
          <a:xfrm>
            <a:off x="6640531" y="5184878"/>
            <a:ext cx="504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C71922-341F-9071-425E-EC56C9C60D41}"/>
              </a:ext>
            </a:extLst>
          </p:cNvPr>
          <p:cNvSpPr/>
          <p:nvPr/>
        </p:nvSpPr>
        <p:spPr>
          <a:xfrm>
            <a:off x="6640531" y="4698606"/>
            <a:ext cx="576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1D3DC48-913B-68C3-2F4E-B6A56CDFF0EA}"/>
              </a:ext>
            </a:extLst>
          </p:cNvPr>
          <p:cNvSpPr/>
          <p:nvPr/>
        </p:nvSpPr>
        <p:spPr>
          <a:xfrm>
            <a:off x="7475154" y="4545516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B1FB83-94A4-F3C8-9ED4-FD6DF0FE4091}"/>
              </a:ext>
            </a:extLst>
          </p:cNvPr>
          <p:cNvSpPr/>
          <p:nvPr/>
        </p:nvSpPr>
        <p:spPr>
          <a:xfrm>
            <a:off x="7114716" y="4545516"/>
            <a:ext cx="108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591D9-2927-457C-6662-6B81927944CC}"/>
              </a:ext>
            </a:extLst>
          </p:cNvPr>
          <p:cNvCxnSpPr>
            <a:cxnSpLocks/>
          </p:cNvCxnSpPr>
          <p:nvPr/>
        </p:nvCxnSpPr>
        <p:spPr>
          <a:xfrm>
            <a:off x="7216531" y="4441621"/>
            <a:ext cx="315445" cy="0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32CDF2D-EDFD-1BD8-87CB-961FC48373ED}"/>
              </a:ext>
            </a:extLst>
          </p:cNvPr>
          <p:cNvSpPr/>
          <p:nvPr/>
        </p:nvSpPr>
        <p:spPr>
          <a:xfrm>
            <a:off x="7475154" y="4392427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04E1723-FBFF-3310-4FE2-84393F1B81A9}"/>
              </a:ext>
            </a:extLst>
          </p:cNvPr>
          <p:cNvSpPr/>
          <p:nvPr/>
        </p:nvSpPr>
        <p:spPr>
          <a:xfrm>
            <a:off x="7114716" y="4392427"/>
            <a:ext cx="108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5F3431-77FB-547F-E4A1-2C8AF9E84361}"/>
              </a:ext>
            </a:extLst>
          </p:cNvPr>
          <p:cNvCxnSpPr>
            <a:cxnSpLocks/>
          </p:cNvCxnSpPr>
          <p:nvPr/>
        </p:nvCxnSpPr>
        <p:spPr>
          <a:xfrm>
            <a:off x="7216531" y="4288532"/>
            <a:ext cx="315445" cy="0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7A9D443-9F27-748B-0B19-31D274762EEA}"/>
              </a:ext>
            </a:extLst>
          </p:cNvPr>
          <p:cNvSpPr/>
          <p:nvPr/>
        </p:nvSpPr>
        <p:spPr>
          <a:xfrm>
            <a:off x="7475154" y="4239338"/>
            <a:ext cx="540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14D56BF-A700-0CA4-4E45-FC6B646C9460}"/>
              </a:ext>
            </a:extLst>
          </p:cNvPr>
          <p:cNvSpPr/>
          <p:nvPr/>
        </p:nvSpPr>
        <p:spPr>
          <a:xfrm>
            <a:off x="7042229" y="4239338"/>
            <a:ext cx="180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5A1D21-9D7E-57EF-D754-2D9C5FF7E17B}"/>
              </a:ext>
            </a:extLst>
          </p:cNvPr>
          <p:cNvCxnSpPr>
            <a:cxnSpLocks/>
          </p:cNvCxnSpPr>
          <p:nvPr/>
        </p:nvCxnSpPr>
        <p:spPr>
          <a:xfrm>
            <a:off x="7216531" y="4135709"/>
            <a:ext cx="315445" cy="0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D12F404-095D-C30D-01C2-699742DD9215}"/>
              </a:ext>
            </a:extLst>
          </p:cNvPr>
          <p:cNvSpPr/>
          <p:nvPr/>
        </p:nvSpPr>
        <p:spPr>
          <a:xfrm>
            <a:off x="7475154" y="4086515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99604DF-36F5-087F-F594-950F547BFE25}"/>
              </a:ext>
            </a:extLst>
          </p:cNvPr>
          <p:cNvSpPr/>
          <p:nvPr/>
        </p:nvSpPr>
        <p:spPr>
          <a:xfrm>
            <a:off x="7042229" y="4086515"/>
            <a:ext cx="180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BE04C3F-4ECB-F66F-6D69-2A04DD400F8E}"/>
              </a:ext>
            </a:extLst>
          </p:cNvPr>
          <p:cNvCxnSpPr>
            <a:cxnSpLocks/>
          </p:cNvCxnSpPr>
          <p:nvPr/>
        </p:nvCxnSpPr>
        <p:spPr>
          <a:xfrm>
            <a:off x="7216531" y="3982705"/>
            <a:ext cx="315445" cy="0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9DCAA04-84E3-EFBF-A342-22F4BE23BB40}"/>
              </a:ext>
            </a:extLst>
          </p:cNvPr>
          <p:cNvSpPr/>
          <p:nvPr/>
        </p:nvSpPr>
        <p:spPr>
          <a:xfrm>
            <a:off x="7475154" y="3933511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23E585-9316-03E1-49FA-8D6395C140EA}"/>
              </a:ext>
            </a:extLst>
          </p:cNvPr>
          <p:cNvSpPr/>
          <p:nvPr/>
        </p:nvSpPr>
        <p:spPr>
          <a:xfrm>
            <a:off x="7119619" y="3933293"/>
            <a:ext cx="108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559A7C7-00D6-B9FC-6045-0C62B30419AE}"/>
              </a:ext>
            </a:extLst>
          </p:cNvPr>
          <p:cNvSpPr/>
          <p:nvPr/>
        </p:nvSpPr>
        <p:spPr>
          <a:xfrm>
            <a:off x="9122566" y="3933293"/>
            <a:ext cx="216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0993C3-C9B7-4B79-C81C-2988A79A5BCB}"/>
              </a:ext>
            </a:extLst>
          </p:cNvPr>
          <p:cNvSpPr/>
          <p:nvPr/>
        </p:nvSpPr>
        <p:spPr>
          <a:xfrm>
            <a:off x="7475154" y="5181615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A80EDB-85C9-8BD7-2279-BEC41CD08271}"/>
              </a:ext>
            </a:extLst>
          </p:cNvPr>
          <p:cNvSpPr/>
          <p:nvPr/>
        </p:nvSpPr>
        <p:spPr>
          <a:xfrm>
            <a:off x="7475154" y="5013151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BFDC2F-6478-0786-B8E2-11445C78CF3A}"/>
              </a:ext>
            </a:extLst>
          </p:cNvPr>
          <p:cNvSpPr/>
          <p:nvPr/>
        </p:nvSpPr>
        <p:spPr>
          <a:xfrm>
            <a:off x="7658754" y="4844867"/>
            <a:ext cx="432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1D0CA4A-FABC-2491-55DA-573C8B26D32A}"/>
              </a:ext>
            </a:extLst>
          </p:cNvPr>
          <p:cNvCxnSpPr>
            <a:cxnSpLocks/>
          </p:cNvCxnSpPr>
          <p:nvPr/>
        </p:nvCxnSpPr>
        <p:spPr>
          <a:xfrm flipV="1">
            <a:off x="8099573" y="4889358"/>
            <a:ext cx="1247812" cy="218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C4E339FB-C324-C84C-184D-24C5D2F4A193}"/>
              </a:ext>
            </a:extLst>
          </p:cNvPr>
          <p:cNvSpPr/>
          <p:nvPr/>
        </p:nvSpPr>
        <p:spPr>
          <a:xfrm>
            <a:off x="9122566" y="4833550"/>
            <a:ext cx="3240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E097BAA-1605-81D6-8050-803C3F140C5B}"/>
              </a:ext>
            </a:extLst>
          </p:cNvPr>
          <p:cNvSpPr/>
          <p:nvPr/>
        </p:nvSpPr>
        <p:spPr>
          <a:xfrm>
            <a:off x="9122566" y="5181615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471BD1-DB69-17BB-D895-6353816B1A9A}"/>
              </a:ext>
            </a:extLst>
          </p:cNvPr>
          <p:cNvSpPr/>
          <p:nvPr/>
        </p:nvSpPr>
        <p:spPr>
          <a:xfrm>
            <a:off x="9596353" y="5011641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D1BDD7-53B7-C7D4-6AA9-E15136212803}"/>
              </a:ext>
            </a:extLst>
          </p:cNvPr>
          <p:cNvSpPr/>
          <p:nvPr/>
        </p:nvSpPr>
        <p:spPr>
          <a:xfrm>
            <a:off x="9691446" y="4845509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7E2E1F5-BD93-3586-6B69-BCB56AC3370F}"/>
              </a:ext>
            </a:extLst>
          </p:cNvPr>
          <p:cNvSpPr/>
          <p:nvPr/>
        </p:nvSpPr>
        <p:spPr>
          <a:xfrm>
            <a:off x="9786539" y="4679377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13FB46C-FD23-B3F9-EEDF-3E708C4E8811}"/>
              </a:ext>
            </a:extLst>
          </p:cNvPr>
          <p:cNvSpPr/>
          <p:nvPr/>
        </p:nvSpPr>
        <p:spPr>
          <a:xfrm>
            <a:off x="9881632" y="4513245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A26082-5AEE-AD17-73A7-5A1F2AABC615}"/>
              </a:ext>
            </a:extLst>
          </p:cNvPr>
          <p:cNvSpPr/>
          <p:nvPr/>
        </p:nvSpPr>
        <p:spPr>
          <a:xfrm>
            <a:off x="9976725" y="4347113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9952411-B33B-F9F7-81E8-F867307729F5}"/>
              </a:ext>
            </a:extLst>
          </p:cNvPr>
          <p:cNvSpPr/>
          <p:nvPr/>
        </p:nvSpPr>
        <p:spPr>
          <a:xfrm>
            <a:off x="10071818" y="4180981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F3A5CA8-5762-B5A2-79BB-39B6927F9542}"/>
              </a:ext>
            </a:extLst>
          </p:cNvPr>
          <p:cNvSpPr/>
          <p:nvPr/>
        </p:nvSpPr>
        <p:spPr>
          <a:xfrm>
            <a:off x="10166911" y="4014849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171386-132A-1C23-1C72-1454C2FEF59B}"/>
              </a:ext>
            </a:extLst>
          </p:cNvPr>
          <p:cNvSpPr/>
          <p:nvPr/>
        </p:nvSpPr>
        <p:spPr>
          <a:xfrm>
            <a:off x="10262004" y="3848717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EBB0F6-CC99-0522-79E5-5625F0CEE3F2}"/>
              </a:ext>
            </a:extLst>
          </p:cNvPr>
          <p:cNvSpPr/>
          <p:nvPr/>
        </p:nvSpPr>
        <p:spPr>
          <a:xfrm>
            <a:off x="10321086" y="3689979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F9BBD7E-2A24-0A1A-82AE-F8A4C30BD20B}"/>
              </a:ext>
            </a:extLst>
          </p:cNvPr>
          <p:cNvSpPr/>
          <p:nvPr/>
        </p:nvSpPr>
        <p:spPr>
          <a:xfrm>
            <a:off x="10322286" y="3516453"/>
            <a:ext cx="615600" cy="983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7AAF6F0-165E-8D30-F185-9732F135384A}"/>
              </a:ext>
            </a:extLst>
          </p:cNvPr>
          <p:cNvSpPr/>
          <p:nvPr/>
        </p:nvSpPr>
        <p:spPr>
          <a:xfrm>
            <a:off x="1327770" y="5856932"/>
            <a:ext cx="10080000" cy="275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8261B-B905-03DD-78F7-F3F792A4823E}"/>
              </a:ext>
            </a:extLst>
          </p:cNvPr>
          <p:cNvGrpSpPr/>
          <p:nvPr/>
        </p:nvGrpSpPr>
        <p:grpSpPr>
          <a:xfrm>
            <a:off x="1300042" y="2517914"/>
            <a:ext cx="4397650" cy="3534940"/>
            <a:chOff x="192602" y="2517914"/>
            <a:chExt cx="4397650" cy="35349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5F6E57-9249-9B32-29E6-F86C2B5320C4}"/>
                </a:ext>
              </a:extLst>
            </p:cNvPr>
            <p:cNvSpPr/>
            <p:nvPr/>
          </p:nvSpPr>
          <p:spPr>
            <a:xfrm>
              <a:off x="1020449" y="4921546"/>
              <a:ext cx="2196547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5280E9-0D31-6F8F-94E7-5EF59C9F55D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216996" y="5040816"/>
              <a:ext cx="75378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B11843-DBF5-8276-0DB7-A3B46A57F1A2}"/>
                </a:ext>
              </a:extLst>
            </p:cNvPr>
            <p:cNvSpPr/>
            <p:nvPr/>
          </p:nvSpPr>
          <p:spPr>
            <a:xfrm>
              <a:off x="3976412" y="4921546"/>
              <a:ext cx="613840" cy="238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10F05F-0DD9-6B4E-F49F-5C7DB6559686}"/>
                </a:ext>
              </a:extLst>
            </p:cNvPr>
            <p:cNvSpPr/>
            <p:nvPr/>
          </p:nvSpPr>
          <p:spPr>
            <a:xfrm>
              <a:off x="1026545" y="4529327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8F0DBD-7AB2-176D-2966-B986AECA7AEA}"/>
                </a:ext>
              </a:extLst>
            </p:cNvPr>
            <p:cNvSpPr/>
            <p:nvPr/>
          </p:nvSpPr>
          <p:spPr>
            <a:xfrm>
              <a:off x="1129977" y="438354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899AAA-CEDD-F925-1AB3-E5AFF87D04C1}"/>
                </a:ext>
              </a:extLst>
            </p:cNvPr>
            <p:cNvSpPr/>
            <p:nvPr/>
          </p:nvSpPr>
          <p:spPr>
            <a:xfrm>
              <a:off x="1282377" y="424130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56C1E7-C876-0F01-9B9B-CC1D0ECFCA2A}"/>
                </a:ext>
              </a:extLst>
            </p:cNvPr>
            <p:cNvSpPr/>
            <p:nvPr/>
          </p:nvSpPr>
          <p:spPr>
            <a:xfrm>
              <a:off x="1434777" y="409906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EFA92E-AF79-B9A3-00D8-930256C3EEF0}"/>
                </a:ext>
              </a:extLst>
            </p:cNvPr>
            <p:cNvSpPr/>
            <p:nvPr/>
          </p:nvSpPr>
          <p:spPr>
            <a:xfrm>
              <a:off x="1587177" y="395682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CD1B0D-0C00-FFAB-323F-CE394E95A691}"/>
                </a:ext>
              </a:extLst>
            </p:cNvPr>
            <p:cNvSpPr/>
            <p:nvPr/>
          </p:nvSpPr>
          <p:spPr>
            <a:xfrm>
              <a:off x="1739577" y="381458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E1A090-C8D0-7253-4139-8956CDEAA32D}"/>
                </a:ext>
              </a:extLst>
            </p:cNvPr>
            <p:cNvSpPr/>
            <p:nvPr/>
          </p:nvSpPr>
          <p:spPr>
            <a:xfrm>
              <a:off x="1891977" y="367234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BAB894-F5DB-D80A-03CE-2487624BAC62}"/>
                </a:ext>
              </a:extLst>
            </p:cNvPr>
            <p:cNvSpPr/>
            <p:nvPr/>
          </p:nvSpPr>
          <p:spPr>
            <a:xfrm>
              <a:off x="2044377" y="353010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8AEA5C4-BEFF-2F62-9624-87481B00844D}"/>
                </a:ext>
              </a:extLst>
            </p:cNvPr>
            <p:cNvSpPr/>
            <p:nvPr/>
          </p:nvSpPr>
          <p:spPr>
            <a:xfrm>
              <a:off x="2196777" y="338786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23EF3E-6474-A952-919C-CECC5FF380B1}"/>
                </a:ext>
              </a:extLst>
            </p:cNvPr>
            <p:cNvSpPr/>
            <p:nvPr/>
          </p:nvSpPr>
          <p:spPr>
            <a:xfrm>
              <a:off x="2349177" y="324562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20FE92-0748-FF24-410F-724B5B907832}"/>
                </a:ext>
              </a:extLst>
            </p:cNvPr>
            <p:cNvSpPr/>
            <p:nvPr/>
          </p:nvSpPr>
          <p:spPr>
            <a:xfrm>
              <a:off x="2501577" y="3103380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365E347-7E8B-72B2-4EB8-99727CE85344}"/>
                </a:ext>
              </a:extLst>
            </p:cNvPr>
            <p:cNvSpPr/>
            <p:nvPr/>
          </p:nvSpPr>
          <p:spPr>
            <a:xfrm>
              <a:off x="2653977" y="2961140"/>
              <a:ext cx="597208" cy="10040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236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59DF3D-E64B-12AE-DD80-7C079EC15E58}"/>
                </a:ext>
              </a:extLst>
            </p:cNvPr>
            <p:cNvSpPr/>
            <p:nvPr/>
          </p:nvSpPr>
          <p:spPr>
            <a:xfrm>
              <a:off x="3970780" y="2961139"/>
              <a:ext cx="172907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0A2030F-06F1-564A-582D-F170F863F0A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3251185" y="3010669"/>
              <a:ext cx="719595" cy="673"/>
            </a:xfrm>
            <a:prstGeom prst="line">
              <a:avLst/>
            </a:prstGeom>
            <a:ln w="19050">
              <a:solidFill>
                <a:srgbClr val="23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790FAEB-B803-207E-5720-09340A528619}"/>
                </a:ext>
              </a:extLst>
            </p:cNvPr>
            <p:cNvSpPr/>
            <p:nvPr/>
          </p:nvSpPr>
          <p:spPr>
            <a:xfrm>
              <a:off x="2806377" y="2813292"/>
              <a:ext cx="444808" cy="10040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236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E198C6-7295-B9DA-ED2E-04A339E6235F}"/>
                </a:ext>
              </a:extLst>
            </p:cNvPr>
            <p:cNvCxnSpPr>
              <a:cxnSpLocks/>
            </p:cNvCxnSpPr>
            <p:nvPr/>
          </p:nvCxnSpPr>
          <p:spPr>
            <a:xfrm>
              <a:off x="3251185" y="2868911"/>
              <a:ext cx="719595" cy="673"/>
            </a:xfrm>
            <a:prstGeom prst="line">
              <a:avLst/>
            </a:prstGeom>
            <a:ln w="19050">
              <a:solidFill>
                <a:srgbClr val="23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0FFF73-9271-93B5-B768-19606CF17579}"/>
                </a:ext>
              </a:extLst>
            </p:cNvPr>
            <p:cNvSpPr/>
            <p:nvPr/>
          </p:nvSpPr>
          <p:spPr>
            <a:xfrm>
              <a:off x="3970780" y="2809660"/>
              <a:ext cx="255965" cy="9838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23592F-3D82-CD43-3D11-9305C826EF59}"/>
                </a:ext>
              </a:extLst>
            </p:cNvPr>
            <p:cNvSpPr/>
            <p:nvPr/>
          </p:nvSpPr>
          <p:spPr>
            <a:xfrm>
              <a:off x="2806377" y="2667419"/>
              <a:ext cx="444808" cy="10040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236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0BB01B-6979-063A-42AA-B80E892C57C5}"/>
                </a:ext>
              </a:extLst>
            </p:cNvPr>
            <p:cNvCxnSpPr>
              <a:cxnSpLocks/>
            </p:cNvCxnSpPr>
            <p:nvPr/>
          </p:nvCxnSpPr>
          <p:spPr>
            <a:xfrm>
              <a:off x="3251185" y="2723038"/>
              <a:ext cx="719595" cy="673"/>
            </a:xfrm>
            <a:prstGeom prst="line">
              <a:avLst/>
            </a:prstGeom>
            <a:ln w="19050">
              <a:solidFill>
                <a:srgbClr val="23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2C7EB7-E99C-2ADA-D2C9-C0863CB19979}"/>
                </a:ext>
              </a:extLst>
            </p:cNvPr>
            <p:cNvSpPr/>
            <p:nvPr/>
          </p:nvSpPr>
          <p:spPr>
            <a:xfrm>
              <a:off x="3970780" y="2663787"/>
              <a:ext cx="255965" cy="9838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4A41A0-266A-3C1A-BDAF-420BD154B140}"/>
                </a:ext>
              </a:extLst>
            </p:cNvPr>
            <p:cNvSpPr/>
            <p:nvPr/>
          </p:nvSpPr>
          <p:spPr>
            <a:xfrm>
              <a:off x="2891186" y="2526334"/>
              <a:ext cx="360000" cy="10040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236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9B8913F-A2CD-C5A9-69F2-88CE579451BD}"/>
                </a:ext>
              </a:extLst>
            </p:cNvPr>
            <p:cNvCxnSpPr>
              <a:cxnSpLocks/>
            </p:cNvCxnSpPr>
            <p:nvPr/>
          </p:nvCxnSpPr>
          <p:spPr>
            <a:xfrm>
              <a:off x="3251185" y="2577165"/>
              <a:ext cx="719595" cy="673"/>
            </a:xfrm>
            <a:prstGeom prst="line">
              <a:avLst/>
            </a:prstGeom>
            <a:ln w="19050">
              <a:solidFill>
                <a:srgbClr val="236B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72278DE-C1B7-082D-87AE-97D873A698F3}"/>
                </a:ext>
              </a:extLst>
            </p:cNvPr>
            <p:cNvSpPr/>
            <p:nvPr/>
          </p:nvSpPr>
          <p:spPr>
            <a:xfrm>
              <a:off x="3970779" y="2517914"/>
              <a:ext cx="360000" cy="9838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A229C72-FFD6-A541-F94C-9BA0E7E22236}"/>
                </a:ext>
              </a:extLst>
            </p:cNvPr>
            <p:cNvSpPr/>
            <p:nvPr/>
          </p:nvSpPr>
          <p:spPr>
            <a:xfrm>
              <a:off x="3970779" y="4680566"/>
              <a:ext cx="615600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6635F5-D62F-21DE-60BF-4912DFD53BA4}"/>
                </a:ext>
              </a:extLst>
            </p:cNvPr>
            <p:cNvSpPr/>
            <p:nvPr/>
          </p:nvSpPr>
          <p:spPr>
            <a:xfrm>
              <a:off x="3974446" y="4521003"/>
              <a:ext cx="615600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583B38-77C1-6FE9-A819-B2469F985EEB}"/>
                </a:ext>
              </a:extLst>
            </p:cNvPr>
            <p:cNvSpPr/>
            <p:nvPr/>
          </p:nvSpPr>
          <p:spPr>
            <a:xfrm>
              <a:off x="4082253" y="4361440"/>
              <a:ext cx="504000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5AD6D7F-D596-A090-8AC1-9B3DA15CB70A}"/>
                </a:ext>
              </a:extLst>
            </p:cNvPr>
            <p:cNvSpPr/>
            <p:nvPr/>
          </p:nvSpPr>
          <p:spPr>
            <a:xfrm>
              <a:off x="1026545" y="4687903"/>
              <a:ext cx="749608" cy="1004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89DFCB-9F43-56C8-126F-7F14EC791EA1}"/>
                </a:ext>
              </a:extLst>
            </p:cNvPr>
            <p:cNvSpPr txBox="1"/>
            <p:nvPr/>
          </p:nvSpPr>
          <p:spPr>
            <a:xfrm>
              <a:off x="197150" y="4848684"/>
              <a:ext cx="1664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6B88"/>
                  </a:solidFill>
                </a:rPr>
                <a:t>gene 1</a:t>
              </a:r>
              <a:r>
                <a:rPr lang="en-US" dirty="0"/>
                <a:t>	 	</a:t>
              </a:r>
            </a:p>
            <a:p>
              <a:endParaRPr lang="hr-HR" dirty="0">
                <a:solidFill>
                  <a:srgbClr val="00B05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F72DCDA-61D1-F8D6-E997-33A36998C505}"/>
                </a:ext>
              </a:extLst>
            </p:cNvPr>
            <p:cNvSpPr txBox="1"/>
            <p:nvPr/>
          </p:nvSpPr>
          <p:spPr>
            <a:xfrm>
              <a:off x="192602" y="3394566"/>
              <a:ext cx="1664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reads		</a:t>
              </a:r>
            </a:p>
            <a:p>
              <a:endParaRPr lang="hr-HR" dirty="0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A2EA20-A287-2C7C-CB08-C79E896E81FC}"/>
                </a:ext>
              </a:extLst>
            </p:cNvPr>
            <p:cNvSpPr txBox="1"/>
            <p:nvPr/>
          </p:nvSpPr>
          <p:spPr>
            <a:xfrm>
              <a:off x="197150" y="5406523"/>
              <a:ext cx="16640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gene 2	 	</a:t>
              </a:r>
            </a:p>
            <a:p>
              <a:endParaRPr lang="hr-HR" dirty="0">
                <a:solidFill>
                  <a:srgbClr val="00B050"/>
                </a:solidFill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0ACBC76-D040-9AF9-635B-A217B521049F}"/>
              </a:ext>
            </a:extLst>
          </p:cNvPr>
          <p:cNvSpPr txBox="1"/>
          <p:nvPr/>
        </p:nvSpPr>
        <p:spPr>
          <a:xfrm>
            <a:off x="199706" y="5632746"/>
            <a:ext cx="2647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</a:t>
            </a:r>
          </a:p>
          <a:p>
            <a:r>
              <a:rPr lang="en-US" dirty="0"/>
              <a:t>genome		</a:t>
            </a:r>
          </a:p>
          <a:p>
            <a:endParaRPr lang="hr-HR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8066D21-BDF4-3690-F9DD-19088BF8D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96307"/>
              </p:ext>
            </p:extLst>
          </p:nvPr>
        </p:nvGraphicFramePr>
        <p:xfrm>
          <a:off x="7415477" y="1997453"/>
          <a:ext cx="26724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460">
                  <a:extLst>
                    <a:ext uri="{9D8B030D-6E8A-4147-A177-3AD203B41FA5}">
                      <a16:colId xmlns:a16="http://schemas.microsoft.com/office/drawing/2014/main" val="411455279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4225492333"/>
                    </a:ext>
                  </a:extLst>
                </a:gridCol>
                <a:gridCol w="889600">
                  <a:extLst>
                    <a:ext uri="{9D8B030D-6E8A-4147-A177-3AD203B41FA5}">
                      <a16:colId xmlns:a16="http://schemas.microsoft.com/office/drawing/2014/main" val="298126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Gene 1</a:t>
                      </a:r>
                      <a:endParaRPr lang="hr-HR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Gene 2</a:t>
                      </a:r>
                      <a:endParaRPr lang="hr-HR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2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314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8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EFBDF6-7702-FF9A-3C26-29E1C940A8FC}"/>
              </a:ext>
            </a:extLst>
          </p:cNvPr>
          <p:cNvCxnSpPr>
            <a:cxnSpLocks/>
          </p:cNvCxnSpPr>
          <p:nvPr/>
        </p:nvCxnSpPr>
        <p:spPr>
          <a:xfrm flipV="1">
            <a:off x="2112295" y="3743097"/>
            <a:ext cx="1247812" cy="218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62B358-444A-677D-492E-1A32872D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 expression quantification</a:t>
            </a:r>
            <a:endParaRPr lang="hr-H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37F65-A855-F3DD-E45B-456FF2A7DF05}"/>
              </a:ext>
            </a:extLst>
          </p:cNvPr>
          <p:cNvCxnSpPr/>
          <p:nvPr/>
        </p:nvCxnSpPr>
        <p:spPr>
          <a:xfrm>
            <a:off x="1609344" y="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5011646-FD34-CCDA-FE79-A7CBD8E5EE24}"/>
              </a:ext>
            </a:extLst>
          </p:cNvPr>
          <p:cNvGrpSpPr/>
          <p:nvPr/>
        </p:nvGrpSpPr>
        <p:grpSpPr>
          <a:xfrm>
            <a:off x="879382" y="2201906"/>
            <a:ext cx="2196547" cy="513917"/>
            <a:chOff x="879382" y="2201906"/>
            <a:chExt cx="2196547" cy="5139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63F535-8B36-8B7A-B821-F7FE883C1014}"/>
                </a:ext>
              </a:extLst>
            </p:cNvPr>
            <p:cNvSpPr/>
            <p:nvPr/>
          </p:nvSpPr>
          <p:spPr>
            <a:xfrm>
              <a:off x="879382" y="2477284"/>
              <a:ext cx="2196547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272BE9-6F1C-B471-9025-F583B193ADC5}"/>
                </a:ext>
              </a:extLst>
            </p:cNvPr>
            <p:cNvSpPr/>
            <p:nvPr/>
          </p:nvSpPr>
          <p:spPr>
            <a:xfrm>
              <a:off x="1810603" y="2201906"/>
              <a:ext cx="1098274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FDE91F2-38E5-0238-E1A5-30F49D8FE468}"/>
              </a:ext>
            </a:extLst>
          </p:cNvPr>
          <p:cNvGrpSpPr/>
          <p:nvPr/>
        </p:nvGrpSpPr>
        <p:grpSpPr>
          <a:xfrm>
            <a:off x="4126675" y="2203372"/>
            <a:ext cx="2486694" cy="512916"/>
            <a:chOff x="4126675" y="2203372"/>
            <a:chExt cx="2486694" cy="5129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AE0C66-65E4-4C52-01D0-0244F3378A97}"/>
                </a:ext>
              </a:extLst>
            </p:cNvPr>
            <p:cNvSpPr/>
            <p:nvPr/>
          </p:nvSpPr>
          <p:spPr>
            <a:xfrm>
              <a:off x="4126675" y="2477749"/>
              <a:ext cx="2196547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3FF915-8D1D-50F1-852C-C98C6C86ED70}"/>
                </a:ext>
              </a:extLst>
            </p:cNvPr>
            <p:cNvSpPr/>
            <p:nvPr/>
          </p:nvSpPr>
          <p:spPr>
            <a:xfrm>
              <a:off x="5515095" y="2203372"/>
              <a:ext cx="1098274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5086229-EF38-D5A7-8162-93D7FDCDFBEF}"/>
              </a:ext>
            </a:extLst>
          </p:cNvPr>
          <p:cNvGrpSpPr/>
          <p:nvPr/>
        </p:nvGrpSpPr>
        <p:grpSpPr>
          <a:xfrm>
            <a:off x="7259668" y="2220160"/>
            <a:ext cx="3856757" cy="512916"/>
            <a:chOff x="7259668" y="2220160"/>
            <a:chExt cx="3856757" cy="5129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FD1F96-586F-AB6E-C0FF-060BA295BB6A}"/>
                </a:ext>
              </a:extLst>
            </p:cNvPr>
            <p:cNvSpPr/>
            <p:nvPr/>
          </p:nvSpPr>
          <p:spPr>
            <a:xfrm>
              <a:off x="7259668" y="2494537"/>
              <a:ext cx="162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1FC105-0557-F457-C480-8316A5BC895F}"/>
                </a:ext>
              </a:extLst>
            </p:cNvPr>
            <p:cNvSpPr/>
            <p:nvPr/>
          </p:nvSpPr>
          <p:spPr>
            <a:xfrm>
              <a:off x="8648088" y="2220160"/>
              <a:ext cx="1098274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030D33-3739-FBB6-F5C5-021425164E46}"/>
                </a:ext>
              </a:extLst>
            </p:cNvPr>
            <p:cNvCxnSpPr>
              <a:cxnSpLocks/>
            </p:cNvCxnSpPr>
            <p:nvPr/>
          </p:nvCxnSpPr>
          <p:spPr>
            <a:xfrm>
              <a:off x="8879668" y="2611941"/>
              <a:ext cx="7405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5E3106-C250-D17F-F27D-768709181E74}"/>
                </a:ext>
              </a:extLst>
            </p:cNvPr>
            <p:cNvSpPr/>
            <p:nvPr/>
          </p:nvSpPr>
          <p:spPr>
            <a:xfrm>
              <a:off x="9496425" y="2494537"/>
              <a:ext cx="162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F1F673F-5BF0-1665-958F-EA660459D5B5}"/>
              </a:ext>
            </a:extLst>
          </p:cNvPr>
          <p:cNvSpPr/>
          <p:nvPr/>
        </p:nvSpPr>
        <p:spPr>
          <a:xfrm>
            <a:off x="879382" y="3903174"/>
            <a:ext cx="1620000" cy="238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 A</a:t>
            </a:r>
            <a:endParaRPr lang="hr-H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7200FF-FF10-82F8-49C5-2B381A63CB5D}"/>
              </a:ext>
            </a:extLst>
          </p:cNvPr>
          <p:cNvSpPr/>
          <p:nvPr/>
        </p:nvSpPr>
        <p:spPr>
          <a:xfrm>
            <a:off x="1707382" y="3624046"/>
            <a:ext cx="792000" cy="2385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endParaRPr lang="hr-HR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79522B-1D2D-6D98-B85B-C95BA77063E4}"/>
              </a:ext>
            </a:extLst>
          </p:cNvPr>
          <p:cNvCxnSpPr>
            <a:cxnSpLocks/>
          </p:cNvCxnSpPr>
          <p:nvPr/>
        </p:nvCxnSpPr>
        <p:spPr>
          <a:xfrm>
            <a:off x="2499382" y="4020578"/>
            <a:ext cx="7405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00E4DB7-44BE-F6FE-DB43-0D49BE02ABEF}"/>
              </a:ext>
            </a:extLst>
          </p:cNvPr>
          <p:cNvSpPr/>
          <p:nvPr/>
        </p:nvSpPr>
        <p:spPr>
          <a:xfrm>
            <a:off x="3116139" y="3903174"/>
            <a:ext cx="1620000" cy="238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 A</a:t>
            </a:r>
            <a:endParaRPr lang="hr-H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8CB529-C963-13DB-4E40-CAC3BDE6A172}"/>
              </a:ext>
            </a:extLst>
          </p:cNvPr>
          <p:cNvSpPr/>
          <p:nvPr/>
        </p:nvSpPr>
        <p:spPr>
          <a:xfrm>
            <a:off x="3134139" y="3627765"/>
            <a:ext cx="792000" cy="2385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endParaRPr lang="hr-HR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E57B8F6-9E66-9CB2-3845-46C388909B18}"/>
              </a:ext>
            </a:extLst>
          </p:cNvPr>
          <p:cNvGrpSpPr/>
          <p:nvPr/>
        </p:nvGrpSpPr>
        <p:grpSpPr>
          <a:xfrm>
            <a:off x="5515095" y="3624046"/>
            <a:ext cx="2850223" cy="808832"/>
            <a:chOff x="5515095" y="3624046"/>
            <a:chExt cx="2850223" cy="8088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C8A8D9-1AE0-9BDE-3D28-F71394BB68E8}"/>
                </a:ext>
              </a:extLst>
            </p:cNvPr>
            <p:cNvSpPr/>
            <p:nvPr/>
          </p:nvSpPr>
          <p:spPr>
            <a:xfrm>
              <a:off x="5515095" y="3903174"/>
              <a:ext cx="216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AB81E4E-8199-5F1E-40BC-422E9DB0163A}"/>
                </a:ext>
              </a:extLst>
            </p:cNvPr>
            <p:cNvSpPr/>
            <p:nvPr/>
          </p:nvSpPr>
          <p:spPr>
            <a:xfrm>
              <a:off x="5657295" y="3624046"/>
              <a:ext cx="792000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DB5ACDA-E2F0-0E74-2F1B-45E3A06C09E9}"/>
                </a:ext>
              </a:extLst>
            </p:cNvPr>
            <p:cNvSpPr/>
            <p:nvPr/>
          </p:nvSpPr>
          <p:spPr>
            <a:xfrm>
              <a:off x="6745318" y="4194339"/>
              <a:ext cx="1620000" cy="23853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  <a:endParaRPr lang="hr-HR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25AB27D-B80D-851B-8482-38F7FA6BD7BB}"/>
              </a:ext>
            </a:extLst>
          </p:cNvPr>
          <p:cNvGrpSpPr/>
          <p:nvPr/>
        </p:nvGrpSpPr>
        <p:grpSpPr>
          <a:xfrm>
            <a:off x="8925045" y="3612009"/>
            <a:ext cx="2850223" cy="820869"/>
            <a:chOff x="8925045" y="3612009"/>
            <a:chExt cx="2850223" cy="8208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F566A57-8964-2C72-610B-AEB0321E2C3F}"/>
                </a:ext>
              </a:extLst>
            </p:cNvPr>
            <p:cNvSpPr/>
            <p:nvPr/>
          </p:nvSpPr>
          <p:spPr>
            <a:xfrm>
              <a:off x="8925045" y="3903174"/>
              <a:ext cx="216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CFC591-B3B5-10AE-C28B-E82FB40792CB}"/>
                </a:ext>
              </a:extLst>
            </p:cNvPr>
            <p:cNvSpPr/>
            <p:nvPr/>
          </p:nvSpPr>
          <p:spPr>
            <a:xfrm>
              <a:off x="9729599" y="3612009"/>
              <a:ext cx="792000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FA02606-E19F-B813-4A40-F404F027A815}"/>
                </a:ext>
              </a:extLst>
            </p:cNvPr>
            <p:cNvSpPr/>
            <p:nvPr/>
          </p:nvSpPr>
          <p:spPr>
            <a:xfrm>
              <a:off x="10155268" y="4194339"/>
              <a:ext cx="1620000" cy="23853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  <a:endParaRPr lang="hr-HR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530A658-D4FA-E980-97EC-950FFDFA09A1}"/>
              </a:ext>
            </a:extLst>
          </p:cNvPr>
          <p:cNvGrpSpPr/>
          <p:nvPr/>
        </p:nvGrpSpPr>
        <p:grpSpPr>
          <a:xfrm>
            <a:off x="882072" y="4995000"/>
            <a:ext cx="2850223" cy="848500"/>
            <a:chOff x="882072" y="4995000"/>
            <a:chExt cx="2850223" cy="84850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2F4A69C-4C18-8F2B-ABFC-D9F55C650B1D}"/>
                </a:ext>
              </a:extLst>
            </p:cNvPr>
            <p:cNvSpPr/>
            <p:nvPr/>
          </p:nvSpPr>
          <p:spPr>
            <a:xfrm>
              <a:off x="882072" y="5313796"/>
              <a:ext cx="216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5F35E8-BEB6-A730-6931-766B454E5B21}"/>
                </a:ext>
              </a:extLst>
            </p:cNvPr>
            <p:cNvSpPr/>
            <p:nvPr/>
          </p:nvSpPr>
          <p:spPr>
            <a:xfrm>
              <a:off x="2250072" y="4995000"/>
              <a:ext cx="792000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AA178D-B4E3-6BDF-589D-67793A87982E}"/>
                </a:ext>
              </a:extLst>
            </p:cNvPr>
            <p:cNvSpPr/>
            <p:nvPr/>
          </p:nvSpPr>
          <p:spPr>
            <a:xfrm>
              <a:off x="2112295" y="5604961"/>
              <a:ext cx="1620000" cy="23853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  <a:endParaRPr lang="hr-HR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2E72B86-406D-ECB0-BE92-07653230AEBC}"/>
              </a:ext>
            </a:extLst>
          </p:cNvPr>
          <p:cNvGrpSpPr/>
          <p:nvPr/>
        </p:nvGrpSpPr>
        <p:grpSpPr>
          <a:xfrm>
            <a:off x="5515095" y="5180084"/>
            <a:ext cx="4640173" cy="633560"/>
            <a:chOff x="5515095" y="4942374"/>
            <a:chExt cx="4640173" cy="63356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22BA2CF-6490-C73F-4BD3-2AD1C782713F}"/>
                </a:ext>
              </a:extLst>
            </p:cNvPr>
            <p:cNvSpPr/>
            <p:nvPr/>
          </p:nvSpPr>
          <p:spPr>
            <a:xfrm>
              <a:off x="5515095" y="5261170"/>
              <a:ext cx="2160000" cy="238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  <a:endParaRPr lang="hr-HR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A653E3C-852F-F7EF-6980-8B35BB787CB2}"/>
                </a:ext>
              </a:extLst>
            </p:cNvPr>
            <p:cNvSpPr/>
            <p:nvPr/>
          </p:nvSpPr>
          <p:spPr>
            <a:xfrm>
              <a:off x="6883095" y="4942374"/>
              <a:ext cx="792000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62F7535-79A4-1F34-47D2-899FD761FBDF}"/>
                </a:ext>
              </a:extLst>
            </p:cNvPr>
            <p:cNvSpPr/>
            <p:nvPr/>
          </p:nvSpPr>
          <p:spPr>
            <a:xfrm>
              <a:off x="8535268" y="5261170"/>
              <a:ext cx="1620000" cy="23853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pseudogene A</a:t>
              </a:r>
              <a:endParaRPr lang="hr-HR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793A3E8-1F3D-7C0C-D163-D2484AA7A4FE}"/>
                </a:ext>
              </a:extLst>
            </p:cNvPr>
            <p:cNvSpPr/>
            <p:nvPr/>
          </p:nvSpPr>
          <p:spPr>
            <a:xfrm>
              <a:off x="8529045" y="4942374"/>
              <a:ext cx="792000" cy="2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</a:t>
              </a:r>
              <a:endParaRPr lang="hr-HR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4055B84-8060-335D-3F9B-89EBAD56966A}"/>
                </a:ext>
              </a:extLst>
            </p:cNvPr>
            <p:cNvSpPr txBox="1"/>
            <p:nvPr/>
          </p:nvSpPr>
          <p:spPr>
            <a:xfrm>
              <a:off x="7810500" y="5114269"/>
              <a:ext cx="718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. . .</a:t>
              </a:r>
              <a:endParaRPr lang="hr-HR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170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B358-444A-677D-492E-1A32872D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Gene expression quantification</a:t>
            </a:r>
            <a:endParaRPr lang="hr-H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37F65-A855-F3DD-E45B-456FF2A7DF05}"/>
              </a:ext>
            </a:extLst>
          </p:cNvPr>
          <p:cNvCxnSpPr/>
          <p:nvPr/>
        </p:nvCxnSpPr>
        <p:spPr>
          <a:xfrm>
            <a:off x="1609344" y="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63A9A0-F9D1-1B63-1F47-38A244551E93}"/>
              </a:ext>
            </a:extLst>
          </p:cNvPr>
          <p:cNvCxnSpPr>
            <a:cxnSpLocks/>
          </p:cNvCxnSpPr>
          <p:nvPr/>
        </p:nvCxnSpPr>
        <p:spPr>
          <a:xfrm>
            <a:off x="5842584" y="6320615"/>
            <a:ext cx="719595" cy="673"/>
          </a:xfrm>
          <a:prstGeom prst="line">
            <a:avLst/>
          </a:prstGeom>
          <a:ln w="19050">
            <a:solidFill>
              <a:srgbClr val="236B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45A71D1-3955-791F-CF73-3F1CC95C1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258926"/>
              </p:ext>
            </p:extLst>
          </p:nvPr>
        </p:nvGraphicFramePr>
        <p:xfrm>
          <a:off x="1364933" y="2018665"/>
          <a:ext cx="8533765" cy="3474720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1438840154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137156828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6905036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8472632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790295727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74177367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20380300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80528577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9144326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gene_id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s_Ago2_WT_r2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s_Ago2_CI_r1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s_Ago2_CI_r2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s_Ago2_KO_r1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s_Ago2_KO_r2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s_Ago2_WT_r1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s_Ago2_WT_r3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s_Dicer_KO_r1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44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ENSMUSG00000051951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7304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0152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9931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ENSMUSG00000033845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770.89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649.74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699.8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580.96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718.64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170.58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981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2509.05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4046.57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4329.34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4632.67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4478.44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2102.75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2572.69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2422.59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956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ENSMUSG00000104217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595.75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884.33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812.33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773.25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519.83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549.33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751.83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920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ENSMUSG00000033813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7909.35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10735.91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10974.5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11218.52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10913.9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6674.47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7791.17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7684.18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27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ENSMUSG00000002459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8172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ENSMUSG00000033793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3005.81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2949.35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2927.27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3041.27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3401.55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2578.18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3461.09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1020.56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2805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0993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ENSMUSG00000033774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274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11404.27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9428.18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8906.9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8992.04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10098.67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10430.49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8857.89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523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ENSMUSG00000087247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55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ENSMUSG00000033740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665.14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594.33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3881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ENSMUSG00000051285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983.83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903.92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814.58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969.75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979.67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909.17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1052.97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713.75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357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ENSMUSG00000025909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546.87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530.27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385.17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00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ENSMUSG00000061024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314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ENSMUSG00000025911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3577.5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3108.5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86821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B9C9BA4-38EF-6ACC-8121-BC992E0E92B7}"/>
              </a:ext>
            </a:extLst>
          </p:cNvPr>
          <p:cNvSpPr txBox="1"/>
          <p:nvPr/>
        </p:nvSpPr>
        <p:spPr>
          <a:xfrm>
            <a:off x="1364933" y="5581951"/>
            <a:ext cx="324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+ 21829 </a:t>
            </a:r>
          </a:p>
          <a:p>
            <a:r>
              <a:rPr lang="en-US" sz="1400" dirty="0"/>
              <a:t>annotated </a:t>
            </a:r>
          </a:p>
          <a:p>
            <a:r>
              <a:rPr lang="en-US" sz="1400" dirty="0"/>
              <a:t>genes</a:t>
            </a:r>
            <a:endParaRPr lang="hr-HR" sz="14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0084A76-8769-6767-B448-5ACF6D50DCD9}"/>
              </a:ext>
            </a:extLst>
          </p:cNvPr>
          <p:cNvSpPr/>
          <p:nvPr/>
        </p:nvSpPr>
        <p:spPr>
          <a:xfrm rot="5400000">
            <a:off x="959544" y="5862836"/>
            <a:ext cx="617738" cy="19304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D4CEB8D-B07A-301E-560A-D8FD4884E026}"/>
              </a:ext>
            </a:extLst>
          </p:cNvPr>
          <p:cNvSpPr/>
          <p:nvPr/>
        </p:nvSpPr>
        <p:spPr>
          <a:xfrm>
            <a:off x="10093384" y="2018665"/>
            <a:ext cx="617738" cy="19304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0D3B1A-4F13-5493-D3F0-2C35E26BA7A2}"/>
              </a:ext>
            </a:extLst>
          </p:cNvPr>
          <p:cNvSpPr txBox="1"/>
          <p:nvPr/>
        </p:nvSpPr>
        <p:spPr>
          <a:xfrm>
            <a:off x="10093384" y="2284352"/>
            <a:ext cx="324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+ 6 samples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9957B8-A0A0-C753-48A5-5CEEB08DF068}"/>
              </a:ext>
            </a:extLst>
          </p:cNvPr>
          <p:cNvSpPr txBox="1"/>
          <p:nvPr/>
        </p:nvSpPr>
        <p:spPr>
          <a:xfrm>
            <a:off x="7853680" y="5747824"/>
            <a:ext cx="4389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Data from:</a:t>
            </a:r>
          </a:p>
          <a:p>
            <a:r>
              <a:rPr lang="hr-HR" sz="600" i="1" dirty="0"/>
              <a:t>Stein P, </a:t>
            </a:r>
            <a:r>
              <a:rPr lang="hr-HR" sz="600" i="1" dirty="0" err="1"/>
              <a:t>Rozhkov</a:t>
            </a:r>
            <a:r>
              <a:rPr lang="hr-HR" sz="600" i="1" dirty="0"/>
              <a:t> NV, Li F, </a:t>
            </a:r>
            <a:r>
              <a:rPr lang="hr-HR" sz="600" i="1" dirty="0" err="1"/>
              <a:t>Cárdenas</a:t>
            </a:r>
            <a:r>
              <a:rPr lang="hr-HR" sz="600" i="1" dirty="0"/>
              <a:t> FL, </a:t>
            </a:r>
            <a:r>
              <a:rPr lang="hr-HR" sz="600" i="1" dirty="0" err="1"/>
              <a:t>Davydenko</a:t>
            </a:r>
            <a:r>
              <a:rPr lang="hr-HR" sz="600" i="1" dirty="0"/>
              <a:t> O, </a:t>
            </a:r>
            <a:r>
              <a:rPr lang="hr-HR" sz="600" i="1" dirty="0" err="1"/>
              <a:t>Vandivier</a:t>
            </a:r>
            <a:r>
              <a:rPr lang="hr-HR" sz="600" i="1" dirty="0"/>
              <a:t> LE, Gregory BD, </a:t>
            </a:r>
            <a:r>
              <a:rPr lang="hr-HR" sz="600" i="1" dirty="0" err="1"/>
              <a:t>Hannon</a:t>
            </a:r>
            <a:r>
              <a:rPr lang="hr-HR" sz="600" i="1" dirty="0"/>
              <a:t> GJ, Schultz RM. </a:t>
            </a:r>
            <a:r>
              <a:rPr lang="hr-HR" sz="600" i="1" dirty="0" err="1"/>
              <a:t>Essential</a:t>
            </a:r>
            <a:r>
              <a:rPr lang="hr-HR" sz="600" i="1" dirty="0"/>
              <a:t> Role for </a:t>
            </a:r>
            <a:r>
              <a:rPr lang="hr-HR" sz="600" i="1" dirty="0" err="1"/>
              <a:t>endogenous</a:t>
            </a:r>
            <a:r>
              <a:rPr lang="hr-HR" sz="600" i="1" dirty="0"/>
              <a:t> </a:t>
            </a:r>
            <a:r>
              <a:rPr lang="hr-HR" sz="600" i="1" dirty="0" err="1"/>
              <a:t>siRNAs</a:t>
            </a:r>
            <a:r>
              <a:rPr lang="hr-HR" sz="600" i="1" dirty="0"/>
              <a:t> </a:t>
            </a:r>
            <a:r>
              <a:rPr lang="hr-HR" sz="600" i="1" dirty="0" err="1"/>
              <a:t>during</a:t>
            </a:r>
            <a:r>
              <a:rPr lang="hr-HR" sz="600" i="1" dirty="0"/>
              <a:t> </a:t>
            </a:r>
            <a:r>
              <a:rPr lang="hr-HR" sz="600" i="1" dirty="0" err="1"/>
              <a:t>meiosis</a:t>
            </a:r>
            <a:r>
              <a:rPr lang="hr-HR" sz="600" i="1" dirty="0"/>
              <a:t> </a:t>
            </a:r>
            <a:r>
              <a:rPr lang="hr-HR" sz="600" i="1" dirty="0" err="1"/>
              <a:t>in</a:t>
            </a:r>
            <a:r>
              <a:rPr lang="hr-HR" sz="600" i="1" dirty="0"/>
              <a:t> </a:t>
            </a:r>
            <a:r>
              <a:rPr lang="hr-HR" sz="600" i="1" dirty="0" err="1"/>
              <a:t>mouse</a:t>
            </a:r>
            <a:r>
              <a:rPr lang="hr-HR" sz="600" i="1" dirty="0"/>
              <a:t> </a:t>
            </a:r>
            <a:r>
              <a:rPr lang="hr-HR" sz="600" i="1" dirty="0" err="1"/>
              <a:t>oocytes</a:t>
            </a:r>
            <a:r>
              <a:rPr lang="hr-HR" sz="600" i="1" dirty="0"/>
              <a:t>. </a:t>
            </a:r>
            <a:r>
              <a:rPr lang="hr-HR" sz="600" i="1" dirty="0" err="1"/>
              <a:t>PLoS</a:t>
            </a:r>
            <a:r>
              <a:rPr lang="hr-HR" sz="600" i="1" dirty="0"/>
              <a:t> </a:t>
            </a:r>
            <a:r>
              <a:rPr lang="hr-HR" sz="600" i="1" dirty="0" err="1"/>
              <a:t>Genet</a:t>
            </a:r>
            <a:r>
              <a:rPr lang="hr-HR" sz="600" i="1" dirty="0"/>
              <a:t>. 2015 </a:t>
            </a:r>
            <a:r>
              <a:rPr lang="hr-HR" sz="600" i="1" dirty="0" err="1"/>
              <a:t>Feb</a:t>
            </a:r>
            <a:r>
              <a:rPr lang="hr-HR" sz="600" i="1" dirty="0"/>
              <a:t> 19;11(2):e1005013. </a:t>
            </a:r>
            <a:r>
              <a:rPr lang="hr-HR" sz="600" i="1" dirty="0" err="1"/>
              <a:t>doi</a:t>
            </a:r>
            <a:r>
              <a:rPr lang="hr-HR" sz="600" i="1" dirty="0"/>
              <a:t>: 10.1371/journal.pgen.1005013. </a:t>
            </a:r>
            <a:r>
              <a:rPr lang="hr-HR" sz="600" i="1" dirty="0" err="1"/>
              <a:t>Erratum</a:t>
            </a:r>
            <a:r>
              <a:rPr lang="hr-HR" sz="600" i="1" dirty="0"/>
              <a:t> </a:t>
            </a:r>
            <a:r>
              <a:rPr lang="hr-HR" sz="600" i="1" dirty="0" err="1"/>
              <a:t>in</a:t>
            </a:r>
            <a:r>
              <a:rPr lang="hr-HR" sz="600" i="1" dirty="0"/>
              <a:t>: </a:t>
            </a:r>
            <a:r>
              <a:rPr lang="hr-HR" sz="600" i="1" dirty="0" err="1"/>
              <a:t>PLoS</a:t>
            </a:r>
            <a:r>
              <a:rPr lang="hr-HR" sz="600" i="1" dirty="0"/>
              <a:t> </a:t>
            </a:r>
            <a:r>
              <a:rPr lang="hr-HR" sz="600" i="1" dirty="0" err="1"/>
              <a:t>Genet</a:t>
            </a:r>
            <a:r>
              <a:rPr lang="hr-HR" sz="600" i="1" dirty="0"/>
              <a:t>. 2015 Apr;11(4):e1005129. PMID: 25695507; PMCID: PMC4335007.</a:t>
            </a:r>
          </a:p>
          <a:p>
            <a:endParaRPr lang="en-US" sz="600" i="1" dirty="0"/>
          </a:p>
        </p:txBody>
      </p:sp>
    </p:spTree>
    <p:extLst>
      <p:ext uri="{BB962C8B-B14F-4D97-AF65-F5344CB8AC3E}">
        <p14:creationId xmlns:p14="http://schemas.microsoft.com/office/powerpoint/2010/main" val="21964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B358-444A-677D-492E-1A32872D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analysis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D5523-B17D-EE4D-0087-24EB3E54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computational procedure where reads counts over some features (genes or transcripts) are normalized and statistically tested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goal is to find quantitative changes in expression levels between different experimental groups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done in R using libraries (</a:t>
            </a:r>
            <a:r>
              <a:rPr lang="en-US" sz="2400" i="1" dirty="0" err="1"/>
              <a:t>EdgeR</a:t>
            </a:r>
            <a:r>
              <a:rPr lang="en-US" sz="2400" dirty="0"/>
              <a:t>, </a:t>
            </a:r>
            <a:r>
              <a:rPr lang="en-US" sz="2400" i="1" dirty="0"/>
              <a:t>DESeq2</a:t>
            </a:r>
            <a:r>
              <a:rPr lang="en-US" sz="2400" dirty="0"/>
              <a:t>)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280892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E076-5399-D481-B723-500F0B23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7862-55C4-7E05-110C-C1B27B13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RNA-sequencing data of TIP60 mutated and control U2OS cells (</a:t>
            </a:r>
            <a:r>
              <a:rPr lang="hr-HR" sz="2100" dirty="0" err="1"/>
              <a:t>Wichmann</a:t>
            </a:r>
            <a:r>
              <a:rPr lang="en-US" sz="2100" dirty="0"/>
              <a:t> et al., 2022)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airway smooth muscle cells treated with dexamethasone (a synthetic glucocorticoid steroid with anti-inflammatory effects) vs. untreated cells (</a:t>
            </a:r>
            <a:r>
              <a:rPr lang="hr-HR" sz="2100" dirty="0" err="1"/>
              <a:t>Himes</a:t>
            </a:r>
            <a:r>
              <a:rPr lang="en-US" sz="2100" dirty="0"/>
              <a:t> et al., 2014)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CDK12 in A2780 cell line was stably knocked-out and RNA-seq profiling comparing WT and KO conditions was performed (</a:t>
            </a:r>
            <a:r>
              <a:rPr lang="hr-HR" sz="2100" dirty="0" err="1"/>
              <a:t>Chilà</a:t>
            </a:r>
            <a:r>
              <a:rPr lang="en-US" sz="2100" dirty="0"/>
              <a:t> et al., 2022)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study revealed CLCA1 to be a prognostic and diagnostic biomarker for colorectal cancer (Wei et al., 2020)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study investigated the regulation of gene expression occurring in rice roots at different stages of </a:t>
            </a:r>
            <a:r>
              <a:rPr lang="hr-HR" sz="2100" dirty="0" err="1"/>
              <a:t>nodule-like</a:t>
            </a:r>
            <a:r>
              <a:rPr lang="hr-HR" sz="2100" dirty="0"/>
              <a:t> </a:t>
            </a:r>
            <a:r>
              <a:rPr lang="hr-HR" sz="2100" dirty="0" err="1"/>
              <a:t>structures</a:t>
            </a:r>
            <a:r>
              <a:rPr lang="en-US" sz="2100" dirty="0"/>
              <a:t> formation: early (1-dpt) and late (14-dpt) (Thomas et al., 2020)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 GV and MII oocytes in human women of different ages were sequenced and several hundred transcripts were found to be expressed at significantly different levels (</a:t>
            </a:r>
            <a:r>
              <a:rPr lang="hr-HR" sz="2100" dirty="0" err="1"/>
              <a:t>Ntostis</a:t>
            </a:r>
            <a:r>
              <a:rPr lang="en-US" sz="2100" dirty="0"/>
              <a:t> et al., 2021)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 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Wichmann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J, Pitt C,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Eccles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Garnham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AL, Li-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Suen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CSN, May R, Allan E,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Wilcox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Herold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MJ,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Smyth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GK,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Monahan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BJ, Thomas T,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Voss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AK.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TIP60 (KAT5)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abolishes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H2AZ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lysine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7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acetylation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p53, INK4A,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ARF-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arrest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Death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 Jul 20;13(7):627.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10.1038/s41419-022-05055-6. PMID: 35853868; PMCID: PMC9296491.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Himes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BE, Jiang X, Wagner P, Hu R, Wang Q,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Klanderman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Whitaker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RM,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Lasky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-Su J,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Nikolos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Jester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W, Johnson M,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Panettieri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Tantisira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KG, Weiss ST, Lu Q. RNA-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transcriptome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CRISPLD2 as a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glucocorticoid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gene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modulates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cytokine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airway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muscle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One. 2014 Jun 13;9(6):e99625.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10.1371/journal.pone.0099625. PMID: 24926665; PMCID: PMC4057123.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Chilà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Chiappa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Guffanti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Panini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Conconi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Rinaldi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Cascione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Bertoni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Fratelli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Damia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Stable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CDK12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Knock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-Out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Ovarian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Show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Sensitivity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Cisplatin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PARP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Inhibitor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Treatment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Front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Oncol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 Jul 13;12:903536.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10.3389/fonc.2022.903536. PMID: 35912188; PMCID: PMC9328802.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FZ,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SW, Wang ZJ, Chen JN, Shen HY,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Zhao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FQ, Li J, Liu Z, Liu Q.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Expression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Revealing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CLCA1 to Be a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Prognostic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Diagnostic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Biomarker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Colorectal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Front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Oncol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28;10:573295.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10.3389/fonc.2020.573295.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Erratum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Front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Oncol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18;10:634122. PMID: 33251137; PMCID: PMC7673386.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Thomas J,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Hiltenbrand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Bowman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MJ, Kim HR,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Mukherjee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A. Time-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RNA-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gene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regulation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nodule-like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rice. Plant Mol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2020 May;103(1-2):113-128.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10.1007/s11103-020-00978-0.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Epub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2020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Feb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21. PMID: 32086696; PMCID: PMC7695038.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Ntostis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Kokkali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Vaxevanoglou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Kanavakis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Pantou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Huntriss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Pantos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K,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HM.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impact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maternal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 on gene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expression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GV to MII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euploid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human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oocytes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Hum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Reprod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2021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27;37(1):80-92. 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10.1093/</a:t>
            </a:r>
            <a:r>
              <a:rPr kumimoji="0" lang="hr-HR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humrep</a:t>
            </a:r>
            <a:r>
              <a:rPr kumimoji="0" lang="hr-H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/deab226. PMID: 34755188; PMCID: PMC8730309.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r-H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17428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3DB-114A-707D-6E8A-F241CB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part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5404-AECD-07CE-D146-370F5032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Install libraries</a:t>
            </a:r>
          </a:p>
          <a:p>
            <a:r>
              <a:rPr lang="en-US" dirty="0"/>
              <a:t>2. Set paths, read data</a:t>
            </a:r>
          </a:p>
          <a:p>
            <a:r>
              <a:rPr lang="en-US" dirty="0"/>
              <a:t>3. Clean and prepare data for the procedure</a:t>
            </a:r>
          </a:p>
          <a:p>
            <a:r>
              <a:rPr lang="en-US" dirty="0"/>
              <a:t>4. Exploratory analysis of raw counts </a:t>
            </a:r>
          </a:p>
          <a:p>
            <a:r>
              <a:rPr lang="en-US" dirty="0"/>
              <a:t>5. Run the </a:t>
            </a:r>
            <a:r>
              <a:rPr lang="en-US" dirty="0" err="1"/>
              <a:t>DESeq</a:t>
            </a:r>
            <a:r>
              <a:rPr lang="en-US" dirty="0"/>
              <a:t> algorithm</a:t>
            </a:r>
          </a:p>
          <a:p>
            <a:r>
              <a:rPr lang="en-US" dirty="0"/>
              <a:t>6. Extract the results and save them as table</a:t>
            </a:r>
          </a:p>
          <a:p>
            <a:r>
              <a:rPr lang="en-US" dirty="0"/>
              <a:t>7. Visualize the results</a:t>
            </a:r>
          </a:p>
          <a:p>
            <a:r>
              <a:rPr lang="en-US" dirty="0"/>
              <a:t>8. Functional gene enrichment </a:t>
            </a:r>
          </a:p>
          <a:p>
            <a:r>
              <a:rPr lang="en-US" dirty="0"/>
              <a:t>9. Pathway analysis</a:t>
            </a:r>
          </a:p>
        </p:txBody>
      </p:sp>
    </p:spTree>
    <p:extLst>
      <p:ext uri="{BB962C8B-B14F-4D97-AF65-F5344CB8AC3E}">
        <p14:creationId xmlns:p14="http://schemas.microsoft.com/office/powerpoint/2010/main" val="296407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3DB-114A-707D-6E8A-F241CB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libraries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5404-AECD-07CE-D146-370F50329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822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Download the scripts and input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https://bit.ly/medils_RNAseq_practical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new folder where you will put all the scripts and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script 00.install_libraries.R and run it (CTRL + SHIFT + ENTER)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3C992-230C-6E4F-CAB6-BC995DD128A4}"/>
              </a:ext>
            </a:extLst>
          </p:cNvPr>
          <p:cNvSpPr txBox="1"/>
          <p:nvPr/>
        </p:nvSpPr>
        <p:spPr>
          <a:xfrm>
            <a:off x="1097280" y="4955570"/>
            <a:ext cx="100584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backup: </a:t>
            </a:r>
          </a:p>
          <a:p>
            <a:r>
              <a:rPr lang="en-US" sz="1100" dirty="0">
                <a:hlinkClick r:id="rId3"/>
              </a:rPr>
              <a:t>https://github.com/fhorvat/MedILS_summer_school.2022</a:t>
            </a:r>
            <a:endParaRPr lang="en-US" sz="1100" dirty="0"/>
          </a:p>
          <a:p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even more backup: </a:t>
            </a:r>
          </a:p>
          <a:p>
            <a:pPr algn="l"/>
            <a:r>
              <a:rPr lang="hr-HR" sz="1000" i="0" dirty="0">
                <a:solidFill>
                  <a:srgbClr val="000000"/>
                </a:solidFill>
                <a:effectLst/>
                <a:hlinkClick r:id="rId4"/>
              </a:rPr>
              <a:t>https://s3-elixir.cloud.e-infra.cz/fhorvat/public/</a:t>
            </a:r>
            <a:r>
              <a:rPr lang="en-US" sz="1000" i="0" dirty="0" err="1">
                <a:solidFill>
                  <a:srgbClr val="000000"/>
                </a:solidFill>
                <a:effectLst/>
                <a:hlinkClick r:id="rId4"/>
              </a:rPr>
              <a:t>other_data</a:t>
            </a:r>
            <a:r>
              <a:rPr lang="en-US" sz="1000" i="0" dirty="0">
                <a:solidFill>
                  <a:srgbClr val="000000"/>
                </a:solidFill>
                <a:effectLst/>
                <a:hlinkClick r:id="rId4"/>
              </a:rPr>
              <a:t>/</a:t>
            </a:r>
            <a:r>
              <a:rPr lang="hr-HR" sz="1000" i="0" dirty="0">
                <a:solidFill>
                  <a:srgbClr val="000000"/>
                </a:solidFill>
                <a:effectLst/>
                <a:hlinkClick r:id="rId4"/>
              </a:rPr>
              <a:t>00.install_libraries.R</a:t>
            </a:r>
            <a:endParaRPr lang="en-US" sz="1000" i="0" dirty="0">
              <a:solidFill>
                <a:srgbClr val="000000"/>
              </a:solidFill>
              <a:effectLst/>
            </a:endParaRPr>
          </a:p>
          <a:p>
            <a:r>
              <a:rPr lang="hr-HR" sz="1000" i="0" dirty="0">
                <a:solidFill>
                  <a:srgbClr val="000000"/>
                </a:solidFill>
                <a:effectLst/>
                <a:hlinkClick r:id="rId5"/>
              </a:rPr>
              <a:t>https://s3-elixir.cloud.e-infra.cz/fhorvat/public/</a:t>
            </a:r>
            <a:r>
              <a:rPr lang="en-US" sz="1000" i="0" dirty="0" err="1">
                <a:solidFill>
                  <a:srgbClr val="000000"/>
                </a:solidFill>
                <a:effectLst/>
                <a:hlinkClick r:id="rId5"/>
              </a:rPr>
              <a:t>other_data</a:t>
            </a:r>
            <a:r>
              <a:rPr lang="en-US" sz="1000" i="0" dirty="0">
                <a:solidFill>
                  <a:srgbClr val="000000"/>
                </a:solidFill>
                <a:effectLst/>
                <a:hlinkClick r:id="rId5"/>
              </a:rPr>
              <a:t>/01.diff_exp_analysis.tidyverse.R</a:t>
            </a:r>
            <a:endParaRPr lang="hr-HR" sz="1000" i="0" dirty="0">
              <a:solidFill>
                <a:srgbClr val="000000"/>
              </a:solidFill>
              <a:effectLst/>
            </a:endParaRPr>
          </a:p>
          <a:p>
            <a:r>
              <a:rPr lang="hr-HR" sz="1000" i="0" dirty="0">
                <a:solidFill>
                  <a:srgbClr val="000000"/>
                </a:solidFill>
                <a:effectLst/>
                <a:hlinkClick r:id="rId6"/>
              </a:rPr>
              <a:t>https://s3-elixir.cloud.e-infra.cz/fhorvat/public/</a:t>
            </a:r>
            <a:r>
              <a:rPr lang="en-US" sz="1000" i="0" dirty="0" err="1">
                <a:solidFill>
                  <a:srgbClr val="000000"/>
                </a:solidFill>
                <a:effectLst/>
                <a:hlinkClick r:id="rId6"/>
              </a:rPr>
              <a:t>other_data</a:t>
            </a:r>
            <a:r>
              <a:rPr lang="en-US" sz="1000" i="0" dirty="0">
                <a:solidFill>
                  <a:srgbClr val="000000"/>
                </a:solidFill>
                <a:effectLst/>
                <a:hlinkClick r:id="rId6"/>
              </a:rPr>
              <a:t>/Stein_2015_PLoSGenet_GSE57514.ensembl.93.GRCm38.p6.20180919.UCSCseqnames.counts.txt</a:t>
            </a:r>
            <a:endParaRPr lang="en-US" sz="1000" i="0" dirty="0">
              <a:solidFill>
                <a:srgbClr val="000000"/>
              </a:solidFill>
              <a:effectLst/>
            </a:endParaRPr>
          </a:p>
          <a:p>
            <a:r>
              <a:rPr lang="hr-HR" sz="1000" i="0" dirty="0">
                <a:solidFill>
                  <a:srgbClr val="000000"/>
                </a:solidFill>
                <a:effectLst/>
                <a:hlinkClick r:id="rId7"/>
              </a:rPr>
              <a:t>https://s3-elixir.cloud.e-infra.cz/fhorvat/public/</a:t>
            </a:r>
            <a:r>
              <a:rPr lang="en-US" sz="1000" i="0" dirty="0" err="1">
                <a:solidFill>
                  <a:srgbClr val="000000"/>
                </a:solidFill>
                <a:effectLst/>
                <a:hlinkClick r:id="rId7"/>
              </a:rPr>
              <a:t>other_data</a:t>
            </a:r>
            <a:r>
              <a:rPr lang="en-US" sz="1000" i="0" dirty="0">
                <a:solidFill>
                  <a:srgbClr val="000000"/>
                </a:solidFill>
                <a:effectLst/>
                <a:hlinkClick r:id="rId7"/>
              </a:rPr>
              <a:t>/Stein_2015_PLoSGenet_GSE57514.sampleTable.csv</a:t>
            </a:r>
            <a:endParaRPr lang="en-US" sz="1000" i="0" dirty="0">
              <a:solidFill>
                <a:srgbClr val="000000"/>
              </a:solidFill>
              <a:effectLst/>
            </a:endParaRPr>
          </a:p>
          <a:p>
            <a:endParaRPr lang="en-US" sz="1100" b="1" dirty="0">
              <a:solidFill>
                <a:srgbClr val="00000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8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E32631-EBEF-954F-BE69-D2FA6C64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2" y="1933494"/>
            <a:ext cx="4023360" cy="4023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FC3DB-114A-707D-6E8A-F241CB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SummarizedExperiment</a:t>
            </a:r>
            <a:r>
              <a:rPr lang="en-US" dirty="0"/>
              <a:t> object</a:t>
            </a:r>
            <a:endParaRPr lang="hr-HR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4A717B8-1044-339F-B401-57B993F08640}"/>
              </a:ext>
            </a:extLst>
          </p:cNvPr>
          <p:cNvSpPr txBox="1">
            <a:spLocks/>
          </p:cNvSpPr>
          <p:nvPr/>
        </p:nvSpPr>
        <p:spPr>
          <a:xfrm>
            <a:off x="8963927" y="2444345"/>
            <a:ext cx="1555593" cy="40233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D97794D-C3D3-FA4E-F372-33009F140E7B}"/>
              </a:ext>
            </a:extLst>
          </p:cNvPr>
          <p:cNvSpPr txBox="1">
            <a:spLocks/>
          </p:cNvSpPr>
          <p:nvPr/>
        </p:nvSpPr>
        <p:spPr>
          <a:xfrm>
            <a:off x="4690957" y="1933494"/>
            <a:ext cx="6680351" cy="57187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lvl="1"/>
            <a:r>
              <a:rPr lang="en-US" sz="1800" b="1" dirty="0"/>
              <a:t>assay</a:t>
            </a:r>
            <a:r>
              <a:rPr lang="en-US" sz="1800" dirty="0"/>
              <a:t> - matrix of counts </a:t>
            </a:r>
          </a:p>
          <a:p>
            <a:pPr lvl="2"/>
            <a:r>
              <a:rPr lang="en-US" sz="1600" i="1" dirty="0"/>
              <a:t>head(assay(se))</a:t>
            </a:r>
          </a:p>
          <a:p>
            <a:pPr lvl="1"/>
            <a:r>
              <a:rPr lang="en-US" sz="1800" b="1" dirty="0" err="1"/>
              <a:t>rowRanges</a:t>
            </a:r>
            <a:r>
              <a:rPr lang="en-US" sz="1800" dirty="0"/>
              <a:t> - information about the genomic ranges </a:t>
            </a:r>
          </a:p>
          <a:p>
            <a:pPr lvl="2"/>
            <a:r>
              <a:rPr lang="en-US" sz="1600" i="1" dirty="0" err="1"/>
              <a:t>rowRanges</a:t>
            </a:r>
            <a:r>
              <a:rPr lang="en-US" sz="1600" i="1" dirty="0"/>
              <a:t>(se)</a:t>
            </a:r>
          </a:p>
          <a:p>
            <a:pPr lvl="1"/>
            <a:r>
              <a:rPr lang="en-US" sz="1800" b="1" dirty="0" err="1"/>
              <a:t>colData</a:t>
            </a:r>
            <a:r>
              <a:rPr lang="en-US" sz="1800" dirty="0"/>
              <a:t> - information about the samples</a:t>
            </a:r>
          </a:p>
          <a:p>
            <a:pPr lvl="2"/>
            <a:r>
              <a:rPr lang="en-US" sz="1600" i="1" dirty="0" err="1"/>
              <a:t>colData</a:t>
            </a:r>
            <a:r>
              <a:rPr lang="en-US" sz="1600" i="1" dirty="0"/>
              <a:t>(se)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271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3DB-114A-707D-6E8A-F241CB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1" dirty="0" err="1"/>
              <a:t>DESeqDataSet</a:t>
            </a:r>
            <a:r>
              <a:rPr lang="en-US" sz="4800" i="1" dirty="0"/>
              <a:t> </a:t>
            </a:r>
            <a:r>
              <a:rPr lang="en-US" sz="4800" dirty="0"/>
              <a:t>object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5404-AECD-07CE-D146-370F5032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object class used by the DESeq2 package to store the read counts and the intermediate data during statistical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must have an associated </a:t>
            </a:r>
            <a:r>
              <a:rPr lang="en-US" sz="2800" i="1" dirty="0"/>
              <a:t>design formula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describes experimental design, </a:t>
            </a:r>
            <a:r>
              <a:rPr lang="en-US" sz="2400" dirty="0" err="1"/>
              <a:t>i</a:t>
            </a:r>
            <a:r>
              <a:rPr lang="en-US" sz="2400" dirty="0"/>
              <a:t>. e. tells the </a:t>
            </a:r>
            <a:r>
              <a:rPr lang="en-US" sz="2400" i="1" dirty="0" err="1"/>
              <a:t>DESeq</a:t>
            </a:r>
            <a:r>
              <a:rPr lang="en-US" sz="2400" dirty="0"/>
              <a:t> which factors in your experiment influence counts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used to estimate the dispersions and to estimate the log2 fold changes of the model</a:t>
            </a:r>
          </a:p>
          <a:p>
            <a:pPr marL="384048" lvl="2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819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FE7E-8D4A-8E44-4B36-152D9F4A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is qualitative and quantitative description of RNA molecules in biological sample(s) or system(s)</a:t>
            </a:r>
            <a:endParaRPr lang="hr-HR" dirty="0"/>
          </a:p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771EB-C0C2-19E0-D4E7-B373E99B8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01" y="2406218"/>
            <a:ext cx="7645420" cy="318559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8694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C3DB-114A-707D-6E8A-F241CB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design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5404-AECD-07CE-D146-370F5032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in experiment, more than one factor can influence the counts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for example, </a:t>
            </a:r>
            <a:r>
              <a:rPr lang="en-US" sz="2200" i="1" dirty="0">
                <a:cs typeface="Courier New" panose="02070309020205020404" pitchFamily="49" charset="0"/>
              </a:rPr>
              <a:t>airway </a:t>
            </a:r>
            <a:r>
              <a:rPr lang="en-US" sz="2200" dirty="0">
                <a:cs typeface="Courier New" panose="02070309020205020404" pitchFamily="49" charset="0"/>
              </a:rPr>
              <a:t>data</a:t>
            </a:r>
            <a:endParaRPr lang="en-US" sz="1800" dirty="0"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DESeq2 can analyze any possible experimental design that can be expressed with fixed effects terms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more about interactions and design formulas: </a:t>
            </a:r>
            <a:r>
              <a:rPr lang="en-US" sz="2200" i="1" dirty="0">
                <a:cs typeface="Courier New" panose="02070309020205020404" pitchFamily="49" charset="0"/>
                <a:hlinkClick r:id="rId2"/>
              </a:rPr>
              <a:t>http://bioconductor.org/packages/devel/bioc/vignettes/DESeq2/inst/doc/DESeq2.html#interactions</a:t>
            </a:r>
            <a:endParaRPr lang="en-US" sz="2200" i="1" dirty="0">
              <a:cs typeface="Courier New" panose="020703090202050204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Courier New" panose="020703090202050204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48B3B5-C953-C8FB-7A03-2DA45D1F8FE5}"/>
              </a:ext>
            </a:extLst>
          </p:cNvPr>
          <p:cNvSpPr/>
          <p:nvPr/>
        </p:nvSpPr>
        <p:spPr>
          <a:xfrm>
            <a:off x="2326640" y="2744968"/>
            <a:ext cx="7142480" cy="11887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4048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library(airway)</a:t>
            </a:r>
          </a:p>
          <a:p>
            <a:pPr marL="384048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data("airway")</a:t>
            </a:r>
          </a:p>
          <a:p>
            <a:pPr marL="384048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colData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(airway)</a:t>
            </a:r>
          </a:p>
          <a:p>
            <a:pPr marL="384048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DESeqDataSet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(airway, design = ~ cell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9955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8A1-E2A1-118F-BDE7-6992A1BA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rlog</a:t>
            </a:r>
            <a:r>
              <a:rPr lang="en-US" dirty="0"/>
              <a:t> transformation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6493-6A5B-01B2-D158-70504CCEF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regularized log transformation of the count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transforms raw counts to log2 scale with special handling of rows with small counts</a:t>
            </a:r>
          </a:p>
          <a:p>
            <a:pPr lvl="2"/>
            <a:r>
              <a:rPr lang="en-US" sz="1600" dirty="0"/>
              <a:t>for genes with high counts, the </a:t>
            </a:r>
            <a:r>
              <a:rPr lang="en-US" sz="1600" dirty="0" err="1"/>
              <a:t>rlog</a:t>
            </a:r>
            <a:r>
              <a:rPr lang="en-US" sz="1600" dirty="0"/>
              <a:t> transformation will give similar result to the ordinary log2 transformation of normalized counts</a:t>
            </a:r>
          </a:p>
          <a:p>
            <a:pPr lvl="2"/>
            <a:r>
              <a:rPr lang="en-US" sz="1600" dirty="0"/>
              <a:t>for genes with lower counts the values are shrunken towards the genes’ averages across all samples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used for visualization, clustering or other machine learning tasks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why do we transform the counts to log scale?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 remove </a:t>
            </a:r>
            <a:r>
              <a:rPr lang="hr-HR" b="1" dirty="0" err="1"/>
              <a:t>heteroskedasticity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 RNA-seq data, variance between gene counts in samples grows along with the mean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total variance is influenced mostly by a few most strongly expressed genes because they show the largest absolute differences between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log scale makes data more symmetrical, i.e. data changes proportionally and not additively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consider counts of 3 different genes = 0.1, 1 and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 the log2 scale, change of +1/-1 means doubling/halving of the underlying data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BD9228C0-BE60-0A88-3056-65C70AECA2A3}"/>
              </a:ext>
            </a:extLst>
          </p:cNvPr>
          <p:cNvPicPr/>
          <p:nvPr/>
        </p:nvPicPr>
        <p:blipFill rotWithShape="1">
          <a:blip r:embed="rId2"/>
          <a:srcRect t="19330" b="16237"/>
          <a:stretch/>
        </p:blipFill>
        <p:spPr bwMode="auto">
          <a:xfrm>
            <a:off x="2560583" y="2195301"/>
            <a:ext cx="7131794" cy="3324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38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8A1-E2A1-118F-BDE7-6992A1BA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</a:t>
            </a:r>
            <a:endParaRPr lang="hr-HR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26F4CC6-328A-E5EB-49DA-62FC3F83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01" y="1011981"/>
            <a:ext cx="4366719" cy="4366719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88481F6-2FAE-3920-31C1-303E5F25E5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31565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/>
              <a:t>P</a:t>
            </a:r>
            <a:r>
              <a:rPr lang="en-US" sz="2400" dirty="0"/>
              <a:t>rincipal </a:t>
            </a:r>
            <a:r>
              <a:rPr lang="en-US" sz="2400" b="1" dirty="0"/>
              <a:t>C</a:t>
            </a:r>
            <a:r>
              <a:rPr lang="en-US" sz="2400" dirty="0"/>
              <a:t>omponent </a:t>
            </a:r>
            <a:r>
              <a:rPr lang="en-US" sz="2400" b="1" dirty="0"/>
              <a:t>A</a:t>
            </a:r>
            <a:r>
              <a:rPr lang="en-US" sz="2400" dirty="0"/>
              <a:t>nalysis</a:t>
            </a:r>
          </a:p>
          <a:p>
            <a:pPr lvl="1"/>
            <a:r>
              <a:rPr lang="en-US" sz="2400" dirty="0"/>
              <a:t>used for </a:t>
            </a:r>
            <a:r>
              <a:rPr lang="en-US" sz="2400" b="1" dirty="0"/>
              <a:t>dimensionality reduction</a:t>
            </a:r>
          </a:p>
          <a:p>
            <a:pPr lvl="1"/>
            <a:r>
              <a:rPr lang="en-US" sz="2400" dirty="0"/>
              <a:t>takes complex, </a:t>
            </a:r>
            <a:r>
              <a:rPr lang="en-US" sz="2400" b="1" dirty="0"/>
              <a:t>high-dimensional data </a:t>
            </a:r>
            <a:r>
              <a:rPr lang="en-US" sz="2400" dirty="0"/>
              <a:t>and reduces it to much smaller dataset while losing as little information as possible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3972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data</a:t>
            </a:r>
            <a:endParaRPr lang="hr-HR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441613-603D-4291-9588-7E22C4B78A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64070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72463085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554856298"/>
                    </a:ext>
                  </a:extLst>
                </a:gridCol>
                <a:gridCol w="416243">
                  <a:extLst>
                    <a:ext uri="{9D8B030D-6E8A-4147-A177-3AD203B41FA5}">
                      <a16:colId xmlns:a16="http://schemas.microsoft.com/office/drawing/2014/main" val="2224579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7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Another example data</a:t>
            </a:r>
            <a:endParaRPr lang="hr-HR" sz="4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F26847-4F38-4606-84BD-92319793F7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3694" y="1795830"/>
          <a:ext cx="10764611" cy="37787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35990">
                  <a:extLst>
                    <a:ext uri="{9D8B030D-6E8A-4147-A177-3AD203B41FA5}">
                      <a16:colId xmlns:a16="http://schemas.microsoft.com/office/drawing/2014/main" val="2461479918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2770102844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2747232271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2831685683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113919985"/>
                    </a:ext>
                  </a:extLst>
                </a:gridCol>
                <a:gridCol w="1423353">
                  <a:extLst>
                    <a:ext uri="{9D8B030D-6E8A-4147-A177-3AD203B41FA5}">
                      <a16:colId xmlns:a16="http://schemas.microsoft.com/office/drawing/2014/main" val="744058665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979037740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440295269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1804505487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3687816669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2221547199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180577628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3246093185"/>
                    </a:ext>
                  </a:extLst>
                </a:gridCol>
                <a:gridCol w="700439">
                  <a:extLst>
                    <a:ext uri="{9D8B030D-6E8A-4147-A177-3AD203B41FA5}">
                      <a16:colId xmlns:a16="http://schemas.microsoft.com/office/drawing/2014/main" val="1602224854"/>
                    </a:ext>
                  </a:extLst>
                </a:gridCol>
              </a:tblGrid>
              <a:tr h="520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okemon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ype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ype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height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ba</a:t>
                      </a:r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experience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attack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defense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special_attack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special_defense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speed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hp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gg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grou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 </a:t>
                      </a:r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gg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group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hr-H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hr-H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28405435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ulbasaur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grass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poison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plant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1992053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vysaur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grass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poison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plant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977597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enusaur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grass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poison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236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plant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0381781"/>
                  </a:ext>
                </a:extLst>
              </a:tr>
              <a:tr h="520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harmander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fire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dragon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7909714"/>
                  </a:ext>
                </a:extLst>
              </a:tr>
              <a:tr h="520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harmeleon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fire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dragon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0797328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harizard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fire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flying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905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84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dragon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5646399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quirtle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water1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0784477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artortle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water1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7466284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</a:t>
                      </a:r>
                      <a:r>
                        <a:rPr lang="hr-H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lastoise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water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855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239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monster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water1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9297737"/>
                  </a:ext>
                </a:extLst>
              </a:tr>
              <a:tr h="277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2716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22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– 2D</a:t>
            </a:r>
            <a:endParaRPr lang="hr-HR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441613-603D-4291-9588-7E22C4B78A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311880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E1DA13F-7C40-43A0-BE3D-53B166A9C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23" y="773824"/>
            <a:ext cx="5310352" cy="53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7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– 3D</a:t>
            </a:r>
            <a:endParaRPr lang="hr-HR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441613-603D-4291-9588-7E22C4B78A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17163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724630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3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33F76BC-AA8C-4C48-8E58-DB5CF96ED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06" y="2361864"/>
            <a:ext cx="2951995" cy="295199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502D2BB-4812-4A91-B7EC-DDF3D1321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11" y="2361863"/>
            <a:ext cx="2951995" cy="29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8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– 3D</a:t>
            </a:r>
            <a:endParaRPr lang="hr-HR" sz="4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441613-603D-4291-9588-7E22C4B78A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17163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724630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3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E81E0E-0A93-47DD-B2EF-1E74ED472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0" t="11352" r="5765" b="5382"/>
          <a:stretch/>
        </p:blipFill>
        <p:spPr>
          <a:xfrm>
            <a:off x="5538952" y="1061545"/>
            <a:ext cx="5917325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1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– </a:t>
            </a:r>
            <a:r>
              <a:rPr lang="en-US" sz="4000" dirty="0" err="1"/>
              <a:t>nD</a:t>
            </a:r>
            <a:endParaRPr lang="hr-H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8D58D-EBBA-453B-9BFD-40F42144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3" y="1027906"/>
            <a:ext cx="4228845" cy="5010557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392106B-482E-4793-9D0A-89423A3171A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564070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72463085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554856298"/>
                    </a:ext>
                  </a:extLst>
                </a:gridCol>
                <a:gridCol w="416243">
                  <a:extLst>
                    <a:ext uri="{9D8B030D-6E8A-4147-A177-3AD203B41FA5}">
                      <a16:colId xmlns:a16="http://schemas.microsoft.com/office/drawing/2014/main" val="2224579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7AE9F0-39CF-4467-97F9-E64BAF5C44BC}"/>
              </a:ext>
            </a:extLst>
          </p:cNvPr>
          <p:cNvSpPr txBox="1"/>
          <p:nvPr/>
        </p:nvSpPr>
        <p:spPr>
          <a:xfrm>
            <a:off x="6710855" y="3185056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A05D5-253F-4BE3-94E1-D0BEB029DC09}"/>
              </a:ext>
            </a:extLst>
          </p:cNvPr>
          <p:cNvSpPr txBox="1"/>
          <p:nvPr/>
        </p:nvSpPr>
        <p:spPr>
          <a:xfrm>
            <a:off x="9728909" y="4938097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468BB-93BC-44B0-8A48-EC452CE10F77}"/>
              </a:ext>
            </a:extLst>
          </p:cNvPr>
          <p:cNvSpPr txBox="1"/>
          <p:nvPr/>
        </p:nvSpPr>
        <p:spPr>
          <a:xfrm>
            <a:off x="8509965" y="3837731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D61E3-3639-436B-822E-FD3A01E5A867}"/>
              </a:ext>
            </a:extLst>
          </p:cNvPr>
          <p:cNvSpPr txBox="1"/>
          <p:nvPr/>
        </p:nvSpPr>
        <p:spPr>
          <a:xfrm>
            <a:off x="10794124" y="6034648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D38A6-0B42-4A7B-8AE9-804402AACC47}"/>
              </a:ext>
            </a:extLst>
          </p:cNvPr>
          <p:cNvSpPr txBox="1"/>
          <p:nvPr/>
        </p:nvSpPr>
        <p:spPr>
          <a:xfrm>
            <a:off x="8168379" y="808757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4</a:t>
            </a:r>
          </a:p>
        </p:txBody>
      </p:sp>
    </p:spTree>
    <p:extLst>
      <p:ext uri="{BB962C8B-B14F-4D97-AF65-F5344CB8AC3E}">
        <p14:creationId xmlns:p14="http://schemas.microsoft.com/office/powerpoint/2010/main" val="167896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PCA</a:t>
            </a:r>
            <a:endParaRPr lang="hr-HR" sz="4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7042273-8226-41FC-BA59-C5CB7E41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7366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each data point, we geometrically project it to onto lower dimensions called principal components (PCs)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goal is to find the best summary of the data while using a limited number of PCs (so we can visualize 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first PC is chosen to minimize the total distances between data points and their projections to PC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by minimizing this distance, we also maximize the variance of the projected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second (and subsequent) PCs are selected similarly, with the additional requirement that they be uncorrelated with all previous PCs.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5F442-ADBB-4805-B6C9-6DBB6EF07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/>
          <a:stretch/>
        </p:blipFill>
        <p:spPr>
          <a:xfrm>
            <a:off x="6557152" y="1825625"/>
            <a:ext cx="5436658" cy="350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B006D-028A-4C17-9EFD-260239B12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12" y="1772381"/>
            <a:ext cx="5641458" cy="3613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A2E6C-46D9-4ECB-93DC-D7F770D05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912" y="2821031"/>
            <a:ext cx="5456677" cy="2646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9E0F8-FBA7-4676-966F-922BF0454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7152" y="925200"/>
            <a:ext cx="5167312" cy="516731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EE43EF7-7701-47CA-8CD2-2514E8952031}"/>
              </a:ext>
            </a:extLst>
          </p:cNvPr>
          <p:cNvSpPr/>
          <p:nvPr/>
        </p:nvSpPr>
        <p:spPr>
          <a:xfrm>
            <a:off x="7309364" y="1009280"/>
            <a:ext cx="1639614" cy="1849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64952E-5499-49F6-8F9C-B2D28EAC8D62}"/>
              </a:ext>
            </a:extLst>
          </p:cNvPr>
          <p:cNvSpPr/>
          <p:nvPr/>
        </p:nvSpPr>
        <p:spPr>
          <a:xfrm>
            <a:off x="9858878" y="1636439"/>
            <a:ext cx="1639614" cy="160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14E2E8-798F-450B-9118-135C14D7FB16}"/>
              </a:ext>
            </a:extLst>
          </p:cNvPr>
          <p:cNvSpPr/>
          <p:nvPr/>
        </p:nvSpPr>
        <p:spPr>
          <a:xfrm>
            <a:off x="8219264" y="3864475"/>
            <a:ext cx="1639614" cy="160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779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 can we study with RNA-seq? </a:t>
            </a:r>
            <a:endParaRPr lang="hr-HR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BFE7E-8D4A-8E44-4B36-152D9F4A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Splice isoforms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Novel transcripts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hr-HR" dirty="0" err="1"/>
              <a:t>llele-specific</a:t>
            </a:r>
            <a:r>
              <a:rPr lang="hr-HR" dirty="0"/>
              <a:t> </a:t>
            </a:r>
            <a:r>
              <a:rPr lang="hr-HR" dirty="0" err="1"/>
              <a:t>expression</a:t>
            </a:r>
            <a:endParaRPr lang="en-US" dirty="0"/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Protein-RNA interactions 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Non-coding transcripts (rRNA, tRNA, snRNA, snoRNA, miRNA, </a:t>
            </a:r>
            <a:r>
              <a:rPr lang="en-US" dirty="0" err="1"/>
              <a:t>piRNA</a:t>
            </a:r>
            <a:r>
              <a:rPr lang="en-US" dirty="0"/>
              <a:t>, </a:t>
            </a:r>
            <a:r>
              <a:rPr lang="en-US" dirty="0" err="1"/>
              <a:t>exRNA</a:t>
            </a:r>
            <a:r>
              <a:rPr lang="en-US" dirty="0"/>
              <a:t>, lncRNA…)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Post transcriptional modifications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/>
              <a:t>Gene fusions</a:t>
            </a: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Differential expression of genes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223814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BA21-4678-4C0C-A1CD-7690CDB0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Example – PCA</a:t>
            </a:r>
            <a:endParaRPr lang="hr-HR" sz="4000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392106B-482E-4793-9D0A-89423A3171A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564070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43">
                  <a:extLst>
                    <a:ext uri="{9D8B030D-6E8A-4147-A177-3AD203B41FA5}">
                      <a16:colId xmlns:a16="http://schemas.microsoft.com/office/drawing/2014/main" val="411636497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415266162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78942178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724630851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554856298"/>
                    </a:ext>
                  </a:extLst>
                </a:gridCol>
                <a:gridCol w="416243">
                  <a:extLst>
                    <a:ext uri="{9D8B030D-6E8A-4147-A177-3AD203B41FA5}">
                      <a16:colId xmlns:a16="http://schemas.microsoft.com/office/drawing/2014/main" val="2224579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r-H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9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11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2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5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9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10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...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0808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2251566-B8AA-4861-8E8C-9B235AD9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432" y="923433"/>
            <a:ext cx="4994768" cy="4994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6B292-1E70-4772-91A1-B38260D3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481" y="5918201"/>
            <a:ext cx="3026670" cy="2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3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take home messages – RNA-seq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starting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counts of reads over annotated genes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row = one gene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column = one sample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PCA is a method for compressing high-dimensional data into low-dimensional data with the goal of finding the best summary of starting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each dot on a plot represents transcriptional profile of ~10000 transcribed genes in one sample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samples with similar transcriptional profiles will be grouped together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axes are ranked in order of importance</a:t>
            </a:r>
          </a:p>
        </p:txBody>
      </p:sp>
    </p:spTree>
    <p:extLst>
      <p:ext uri="{BB962C8B-B14F-4D97-AF65-F5344CB8AC3E}">
        <p14:creationId xmlns:p14="http://schemas.microsoft.com/office/powerpoint/2010/main" val="42415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samples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43496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overview over how similar are samples to each 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samples are hierarchically clustered based on the sample distances (by default Euclidean distances)</a:t>
            </a:r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B546538-59DB-41C8-601B-9CBFFFE9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56" y="1845734"/>
            <a:ext cx="6015824" cy="42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function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normalizes counts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tests for differential expression based on a model using the negative binomial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how it works: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read counts are first scaled by a normalization factor to account for differences in sequencing depth between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dispersion (the variability between replicates) is calculated for each gene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negative binomial generalized linear model (GLM) is fitted for each gene using those estimates and normalized counts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GLM fit returns coefficients indicating the overall expression strength of the gene and coefficients (i.e., log</a:t>
            </a:r>
            <a:r>
              <a:rPr lang="en-US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-fold change) between treatment and control (in our analysis knock-out and wild type samples)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ignificance of coefficients in GLMs are tested with the Wald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btained p-values are adjusted for multiple testing using the </a:t>
            </a:r>
            <a:r>
              <a:rPr lang="en-US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Benjamini</a:t>
            </a:r>
            <a:r>
              <a:rPr lang="en-US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Hochberg False Discovery Rate procedure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60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Replicates, replicates and more replicates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replicates </a:t>
            </a:r>
            <a:r>
              <a:rPr lang="en-US" sz="2000" dirty="0">
                <a:solidFill>
                  <a:schemeClr val="tx1"/>
                </a:solidFill>
              </a:rPr>
              <a:t>are </a:t>
            </a:r>
            <a:r>
              <a:rPr lang="en-US" sz="2000" b="1" dirty="0">
                <a:solidFill>
                  <a:srgbClr val="FF0000"/>
                </a:solidFill>
              </a:rPr>
              <a:t>crucial </a:t>
            </a:r>
            <a:r>
              <a:rPr lang="en-US" sz="2000" dirty="0"/>
              <a:t>for meaningful and statistically valid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algorithm compares variance of expression of each gene </a:t>
            </a:r>
            <a:r>
              <a:rPr lang="en-US" sz="2000" b="1" dirty="0"/>
              <a:t>within the replicates </a:t>
            </a:r>
            <a:r>
              <a:rPr lang="en-US" sz="2000" dirty="0"/>
              <a:t>with variance </a:t>
            </a:r>
            <a:r>
              <a:rPr lang="en-US" sz="2000" b="1" dirty="0"/>
              <a:t>between the samples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gene expression can vary in response to many factors (for example temperature, time of day, stress...)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goal of the analysis is to find variability in expression due to our controlled treatment or condition and not due to other uncontrollable factors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this is only possible if you have enough replicates to discriminate between real signal and 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at least three biological replicates per condition are necessary for meaningful DE analysis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more replicates give you more statistical power and sensitivity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95677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function – results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/>
              <a:t>baseMean</a:t>
            </a:r>
            <a:r>
              <a:rPr lang="en-US" sz="2000" dirty="0"/>
              <a:t> – an average of the normalized count values across all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log2FoldChange</a:t>
            </a:r>
            <a:r>
              <a:rPr lang="en-US" sz="2000" dirty="0"/>
              <a:t> – the effect size estimate which tells us how much the gene’s expression seems to have changed in KO in comparison to the WT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/>
              <a:t>lfcSE</a:t>
            </a:r>
            <a:r>
              <a:rPr lang="en-US" sz="2000" dirty="0"/>
              <a:t> – the standard error estimate for the log2 fold change estimate (uncertainty associated with log2FC estimate)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/>
              <a:t>pvalue</a:t>
            </a:r>
            <a:r>
              <a:rPr lang="en-US" sz="2000" dirty="0"/>
              <a:t> – indicates the probability that a fold change as strong as the observed one, or even stronger, would be seen under the situation described by the null hypothesis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600" b="1" dirty="0" err="1"/>
              <a:t>null</a:t>
            </a:r>
            <a:r>
              <a:rPr lang="hr-HR" sz="1600" b="1" dirty="0"/>
              <a:t> </a:t>
            </a:r>
            <a:r>
              <a:rPr lang="hr-HR" sz="1600" b="1" dirty="0" err="1"/>
              <a:t>hypothesis</a:t>
            </a:r>
            <a:r>
              <a:rPr lang="hr-HR" sz="1600" dirty="0"/>
              <a:t> </a:t>
            </a:r>
            <a:r>
              <a:rPr lang="en-US" sz="1600" dirty="0"/>
              <a:t>= there is zero effect of the KO on the gene and the observed difference between KO and WT was caused by experimental variability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/>
              <a:t>padj</a:t>
            </a:r>
            <a:r>
              <a:rPr lang="en-US" sz="2000" dirty="0"/>
              <a:t> – p-value adjusted for multiple testing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691572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68024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an MA-plot provides a useful overview for the distribution of the estimated coefficients in the model across all genes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on the y-axis, the </a:t>
            </a:r>
            <a:r>
              <a:rPr lang="en-US" sz="2000" b="1" dirty="0"/>
              <a:t>M</a:t>
            </a:r>
            <a:r>
              <a:rPr lang="en-US" sz="2000" dirty="0"/>
              <a:t> stands for </a:t>
            </a:r>
            <a:r>
              <a:rPr lang="en-US" sz="2000" b="1" dirty="0"/>
              <a:t>minus</a:t>
            </a:r>
            <a:r>
              <a:rPr lang="en-US" sz="2000" dirty="0"/>
              <a:t> = log2 fold change for a particular comparison (subtraction of log values is equivalent to the log of the ratio)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on the x-axis, the </a:t>
            </a:r>
            <a:r>
              <a:rPr lang="en-US" sz="2000" b="1" dirty="0"/>
              <a:t>A</a:t>
            </a:r>
            <a:r>
              <a:rPr lang="en-US" sz="2000" dirty="0"/>
              <a:t> stands for </a:t>
            </a:r>
            <a:r>
              <a:rPr lang="en-US" sz="2000" b="1" dirty="0"/>
              <a:t>average</a:t>
            </a:r>
            <a:r>
              <a:rPr lang="en-US" sz="2000" dirty="0"/>
              <a:t> = average of the counts normalized by size factor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6EB904B-6EF6-C535-EA3A-7F2891BD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882926"/>
            <a:ext cx="5092148" cy="50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68024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shows statistical significance (P value) versus magnitude of change (fold change)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enables visual identification of genes with large fold changes that are also statistically significant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B904B-6EF6-C535-EA3A-7F2891BD1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0" y="882926"/>
            <a:ext cx="5092148" cy="50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8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29C1-B26E-49FB-A1DC-BDACB42C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 functional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717F-45EE-4D71-AD9E-DDF3A6E1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68622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000" dirty="0" err="1"/>
              <a:t>enrichment</a:t>
            </a:r>
            <a:r>
              <a:rPr lang="hr-HR" sz="2000" dirty="0"/>
              <a:t> </a:t>
            </a:r>
            <a:r>
              <a:rPr lang="hr-HR" sz="2000" dirty="0" err="1"/>
              <a:t>analysis</a:t>
            </a:r>
            <a:r>
              <a:rPr lang="hr-HR" sz="2000" dirty="0"/>
              <a:t> on gene </a:t>
            </a:r>
            <a:r>
              <a:rPr lang="hr-HR" sz="2000" dirty="0" err="1"/>
              <a:t>sets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it finds terms that are over-represented in a list of upregulated/downregulated genes under certain condition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Gene Ontology terms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biological pathways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regulatory DNA elements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human disease gene annotations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protein-protein interaction networks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specifically, uses these databases: </a:t>
            </a:r>
            <a:r>
              <a:rPr lang="pl-PL" sz="2000" dirty="0">
                <a:effectLst/>
              </a:rPr>
              <a:t>GO:MF, GO:CC, GO:BP, KEGG, REAC, TF, MIRNA, CORUM, HP, WP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also available at a webpage: </a:t>
            </a:r>
            <a:r>
              <a:rPr lang="en-US" sz="2000" dirty="0">
                <a:hlinkClick r:id="rId3"/>
              </a:rPr>
              <a:t>https://biit.cs.ut.ee/gprofiler/gost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9220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8A1-E2A1-118F-BDE7-6992A1BA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6493-6A5B-01B2-D158-70504CCEF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.</a:t>
            </a:r>
            <a:r>
              <a:rPr lang="en-US" b="1" dirty="0" err="1"/>
              <a:t>fastq</a:t>
            </a:r>
            <a:r>
              <a:rPr lang="en-US" b="1" dirty="0"/>
              <a:t> format: </a:t>
            </a:r>
            <a:r>
              <a:rPr lang="en-US" i="1" dirty="0">
                <a:hlinkClick r:id="rId2"/>
              </a:rPr>
              <a:t>https://support.illumina.com/bulletins/2016/04/fastq-files-explained.html</a:t>
            </a:r>
            <a:endParaRPr lang="en-US" i="1" dirty="0"/>
          </a:p>
          <a:p>
            <a:r>
              <a:rPr lang="en-US" b="1" dirty="0"/>
              <a:t>.</a:t>
            </a:r>
            <a:r>
              <a:rPr lang="en-US" b="1" dirty="0" err="1"/>
              <a:t>sam</a:t>
            </a:r>
            <a:r>
              <a:rPr lang="en-US" b="1" dirty="0"/>
              <a:t>/.bam format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i="1" dirty="0">
                <a:hlinkClick r:id="rId3"/>
              </a:rPr>
              <a:t>http://samtools.github.io/hts-specs/</a:t>
            </a:r>
            <a:endParaRPr lang="en-US" i="1" dirty="0"/>
          </a:p>
          <a:p>
            <a:r>
              <a:rPr lang="en-US" b="1" dirty="0"/>
              <a:t>RNA-seq analysis in Galaxy tutorial</a:t>
            </a:r>
            <a:r>
              <a:rPr lang="en-US" b="1" i="1" dirty="0"/>
              <a:t>: </a:t>
            </a:r>
            <a:r>
              <a:rPr lang="hr-HR" sz="2000" i="1" dirty="0">
                <a:hlinkClick r:id="rId4"/>
              </a:rPr>
              <a:t>https://training.galaxyproject.org/training-material/topics/transcriptomics/tutorials/ref-based/tutorial.html</a:t>
            </a:r>
            <a:endParaRPr lang="en-US" sz="2000" i="1" dirty="0"/>
          </a:p>
          <a:p>
            <a:r>
              <a:rPr lang="en-US" b="1" dirty="0"/>
              <a:t>DESeq2: </a:t>
            </a:r>
            <a:r>
              <a:rPr lang="en-US" i="1" dirty="0">
                <a:hlinkClick r:id="rId5"/>
              </a:rPr>
              <a:t>http://bioconductor.org/packages/devel/bioc/vignettes/DESeq2/inst/doc/DESeq2.html</a:t>
            </a:r>
            <a:endParaRPr lang="en-US" b="1" dirty="0"/>
          </a:p>
          <a:p>
            <a:r>
              <a:rPr lang="hr-HR" b="1" dirty="0" err="1"/>
              <a:t>Computational</a:t>
            </a:r>
            <a:r>
              <a:rPr lang="hr-HR" b="1" dirty="0"/>
              <a:t> </a:t>
            </a:r>
            <a:r>
              <a:rPr lang="hr-HR" b="1" dirty="0" err="1"/>
              <a:t>Genomics</a:t>
            </a:r>
            <a:r>
              <a:rPr lang="hr-HR" b="1" dirty="0"/>
              <a:t> </a:t>
            </a:r>
            <a:r>
              <a:rPr lang="hr-HR" b="1" dirty="0" err="1"/>
              <a:t>with</a:t>
            </a:r>
            <a:r>
              <a:rPr lang="hr-HR" b="1" dirty="0"/>
              <a:t> R</a:t>
            </a:r>
            <a:r>
              <a:rPr lang="en-US" b="1" dirty="0"/>
              <a:t>, </a:t>
            </a:r>
            <a:r>
              <a:rPr lang="en-US" dirty="0" err="1"/>
              <a:t>Altuna</a:t>
            </a:r>
            <a:r>
              <a:rPr lang="en-US" dirty="0"/>
              <a:t> </a:t>
            </a:r>
            <a:r>
              <a:rPr lang="en-US" dirty="0" err="1"/>
              <a:t>Akalin</a:t>
            </a:r>
            <a:r>
              <a:rPr lang="en-US" dirty="0"/>
              <a:t>: </a:t>
            </a:r>
            <a:r>
              <a:rPr lang="hr-HR" sz="2000" i="1" dirty="0">
                <a:hlinkClick r:id="rId6"/>
              </a:rPr>
              <a:t>https://compgenomr.github.io/book/</a:t>
            </a:r>
            <a:endParaRPr lang="en-US" sz="2000" i="1" dirty="0"/>
          </a:p>
          <a:p>
            <a:r>
              <a:rPr lang="en-US" b="1" dirty="0"/>
              <a:t>PCA: </a:t>
            </a:r>
            <a:r>
              <a:rPr lang="hr-HR" dirty="0" err="1"/>
              <a:t>Lever</a:t>
            </a:r>
            <a:r>
              <a:rPr lang="hr-HR" dirty="0"/>
              <a:t>, J., </a:t>
            </a:r>
            <a:r>
              <a:rPr lang="hr-HR" dirty="0" err="1"/>
              <a:t>Krzywinski</a:t>
            </a:r>
            <a:r>
              <a:rPr lang="hr-HR" dirty="0"/>
              <a:t>, M. &amp; Altman, N. Principal </a:t>
            </a:r>
            <a:r>
              <a:rPr lang="hr-HR" dirty="0" err="1"/>
              <a:t>component</a:t>
            </a:r>
            <a:r>
              <a:rPr lang="hr-HR" dirty="0"/>
              <a:t> </a:t>
            </a:r>
            <a:r>
              <a:rPr lang="hr-HR" dirty="0" err="1"/>
              <a:t>analysis</a:t>
            </a:r>
            <a:r>
              <a:rPr lang="hr-HR" dirty="0"/>
              <a:t>. </a:t>
            </a:r>
            <a:r>
              <a:rPr lang="hr-HR" i="1" dirty="0"/>
              <a:t>Nat </a:t>
            </a:r>
            <a:r>
              <a:rPr lang="hr-HR" i="1" dirty="0" err="1"/>
              <a:t>Methods</a:t>
            </a:r>
            <a:r>
              <a:rPr lang="hr-HR" dirty="0"/>
              <a:t> </a:t>
            </a:r>
            <a:r>
              <a:rPr lang="hr-HR" b="1" dirty="0"/>
              <a:t>14, </a:t>
            </a:r>
            <a:r>
              <a:rPr lang="hr-HR" dirty="0"/>
              <a:t>641–642 (2017). </a:t>
            </a:r>
            <a:r>
              <a:rPr lang="hr-HR" dirty="0">
                <a:hlinkClick r:id="rId7"/>
              </a:rPr>
              <a:t>https://doi.org/10.1038/nmeth.4346</a:t>
            </a:r>
            <a:endParaRPr lang="en-US" sz="2000" i="1" dirty="0"/>
          </a:p>
          <a:p>
            <a:endParaRPr lang="hr-HR" sz="20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0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RNA-seq (generally) works? </a:t>
            </a:r>
            <a:endParaRPr lang="hr-HR" sz="4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272EBFE-6781-2F3E-B5E1-22FA961FC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2025489"/>
            <a:ext cx="2691972" cy="40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RNA-seq (generally) works? </a:t>
            </a:r>
            <a:endParaRPr lang="hr-HR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62DDC-7961-CBC5-E262-7C8D2D485DF7}"/>
              </a:ext>
            </a:extLst>
          </p:cNvPr>
          <p:cNvGrpSpPr/>
          <p:nvPr/>
        </p:nvGrpSpPr>
        <p:grpSpPr>
          <a:xfrm>
            <a:off x="2704092" y="1998569"/>
            <a:ext cx="5966918" cy="3805267"/>
            <a:chOff x="2704092" y="1998569"/>
            <a:chExt cx="5966918" cy="3805267"/>
          </a:xfrm>
        </p:grpSpPr>
        <p:pic>
          <p:nvPicPr>
            <p:cNvPr id="3" name="Content Placeholder 3">
              <a:extLst>
                <a:ext uri="{FF2B5EF4-FFF2-40B4-BE49-F238E27FC236}">
                  <a16:creationId xmlns:a16="http://schemas.microsoft.com/office/drawing/2014/main" id="{C693E9FF-CC00-4FD2-49D3-9201FF0F7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23278"/>
            <a:stretch/>
          </p:blipFill>
          <p:spPr>
            <a:xfrm>
              <a:off x="2704092" y="1998569"/>
              <a:ext cx="5966918" cy="36052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AFEAFA-D25F-FA1B-D8E7-2DA7232F4057}"/>
                </a:ext>
              </a:extLst>
            </p:cNvPr>
            <p:cNvSpPr txBox="1"/>
            <p:nvPr/>
          </p:nvSpPr>
          <p:spPr>
            <a:xfrm>
              <a:off x="2704092" y="5603781"/>
              <a:ext cx="389000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i="1" dirty="0"/>
                <a:t>Adjusted from Wikipedia</a:t>
              </a:r>
            </a:p>
          </p:txBody>
        </p:sp>
        <p:pic>
          <p:nvPicPr>
            <p:cNvPr id="6" name="Content Placeholder 3">
              <a:extLst>
                <a:ext uri="{FF2B5EF4-FFF2-40B4-BE49-F238E27FC236}">
                  <a16:creationId xmlns:a16="http://schemas.microsoft.com/office/drawing/2014/main" id="{A0B16B9B-B0AD-1024-9413-8AA44DD93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" t="68844" r="95156" b="12769"/>
            <a:stretch/>
          </p:blipFill>
          <p:spPr>
            <a:xfrm>
              <a:off x="2794749" y="4739764"/>
              <a:ext cx="195432" cy="864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69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fastq</a:t>
            </a:r>
            <a:r>
              <a:rPr lang="en-US" dirty="0"/>
              <a:t> file details</a:t>
            </a:r>
            <a:endParaRPr lang="hr-HR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237BB-AE3B-1C27-C5C9-79CD40EB4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8" y="1949506"/>
            <a:ext cx="5384162" cy="40381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1DC1C9-5E90-227A-0235-9C0E7D84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0" y="2023533"/>
            <a:ext cx="5811520" cy="281093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1 read = 4 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Line 1 = read name, a sequence identifier with info about the sequencing run and cluster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Line 2 = the sequence itself, base calls (A, T, C, G or 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Line 3 = just a separator, useless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Line 4 = quality scores from base caller, in </a:t>
            </a:r>
            <a:r>
              <a:rPr lang="hr-HR" sz="2000" dirty="0" err="1"/>
              <a:t>Phred</a:t>
            </a:r>
            <a:r>
              <a:rPr lang="hr-HR" sz="2000" dirty="0"/>
              <a:t> +33</a:t>
            </a:r>
            <a:r>
              <a:rPr lang="en-US" sz="2000" dirty="0"/>
              <a:t> encoding (more about it here: </a:t>
            </a:r>
            <a:r>
              <a:rPr lang="en-US" sz="2000" dirty="0">
                <a:hlinkClick r:id="rId3"/>
              </a:rPr>
              <a:t>https://en.wikipedia.org/wiki/FASTQ_format#Quality</a:t>
            </a:r>
            <a:r>
              <a:rPr lang="en-US" sz="2000" dirty="0"/>
              <a:t>)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84342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8D67874-B61C-1436-029E-4FC512E95395}"/>
              </a:ext>
            </a:extLst>
          </p:cNvPr>
          <p:cNvSpPr/>
          <p:nvPr/>
        </p:nvSpPr>
        <p:spPr>
          <a:xfrm>
            <a:off x="10164698" y="4006565"/>
            <a:ext cx="1894668" cy="10121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(</a:t>
            </a:r>
            <a:r>
              <a:rPr lang="en-US" sz="1600" b="1" i="1" dirty="0"/>
              <a:t>R</a:t>
            </a:r>
            <a:r>
              <a:rPr lang="en-US" sz="1600" dirty="0"/>
              <a:t> and </a:t>
            </a:r>
            <a:r>
              <a:rPr lang="en-US" sz="1600" b="1" i="1" dirty="0"/>
              <a:t>DESeq2</a:t>
            </a:r>
            <a:r>
              <a:rPr lang="en-US" sz="1600" dirty="0"/>
              <a:t> library)</a:t>
            </a:r>
            <a:endParaRPr lang="hr-HR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5F93488-32CB-8EF9-7E88-49A397107776}"/>
              </a:ext>
            </a:extLst>
          </p:cNvPr>
          <p:cNvSpPr/>
          <p:nvPr/>
        </p:nvSpPr>
        <p:spPr>
          <a:xfrm>
            <a:off x="10208346" y="2651887"/>
            <a:ext cx="1894668" cy="719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baseline expression (TPM, FPKM)</a:t>
            </a:r>
            <a:endParaRPr lang="hr-HR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D450560-97A2-6CBF-10CE-5ACEF874E8C4}"/>
              </a:ext>
            </a:extLst>
          </p:cNvPr>
          <p:cNvSpPr/>
          <p:nvPr/>
        </p:nvSpPr>
        <p:spPr>
          <a:xfrm>
            <a:off x="9199245" y="3160366"/>
            <a:ext cx="995680" cy="8801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table with counts</a:t>
            </a:r>
            <a:endParaRPr lang="hr-HR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DD6F1DD-7B4B-6745-2B75-9E35FC7C9959}"/>
              </a:ext>
            </a:extLst>
          </p:cNvPr>
          <p:cNvSpPr/>
          <p:nvPr/>
        </p:nvSpPr>
        <p:spPr>
          <a:xfrm>
            <a:off x="7067550" y="2824607"/>
            <a:ext cx="2031365" cy="1533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 expression quantification i.e. counting reads over genomic features (</a:t>
            </a:r>
            <a:r>
              <a:rPr lang="en-US" sz="1600" b="1" i="1" dirty="0" err="1"/>
              <a:t>featureCounts</a:t>
            </a:r>
            <a:r>
              <a:rPr lang="en-US" sz="1600" dirty="0"/>
              <a:t>)</a:t>
            </a:r>
            <a:endParaRPr lang="hr-HR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41917C-896C-BE06-7765-CC51E206EC5D}"/>
              </a:ext>
            </a:extLst>
          </p:cNvPr>
          <p:cNvSpPr/>
          <p:nvPr/>
        </p:nvSpPr>
        <p:spPr>
          <a:xfrm>
            <a:off x="1280160" y="3011487"/>
            <a:ext cx="2584450" cy="1177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quality control (</a:t>
            </a:r>
            <a:r>
              <a:rPr lang="en-US" sz="1600" b="1" i="1" dirty="0" err="1"/>
              <a:t>FastQC</a:t>
            </a:r>
            <a:r>
              <a:rPr lang="en-US" sz="1600" dirty="0"/>
              <a:t>) and </a:t>
            </a:r>
          </a:p>
          <a:p>
            <a:pPr algn="ctr"/>
            <a:r>
              <a:rPr lang="en-US" sz="1600" dirty="0"/>
              <a:t>trimming (</a:t>
            </a:r>
            <a:r>
              <a:rPr lang="en-US" sz="1600" b="1" i="1" dirty="0" err="1"/>
              <a:t>Cutadapt</a:t>
            </a:r>
            <a:r>
              <a:rPr lang="en-US" sz="1600" i="1" dirty="0"/>
              <a:t> </a:t>
            </a:r>
            <a:r>
              <a:rPr lang="en-US" sz="1600" dirty="0"/>
              <a:t>or </a:t>
            </a:r>
            <a:r>
              <a:rPr lang="en-US" sz="1600" b="1" i="1" dirty="0" err="1"/>
              <a:t>Trimmomatic</a:t>
            </a:r>
            <a:r>
              <a:rPr lang="en-US" sz="1600" dirty="0"/>
              <a:t>)</a:t>
            </a:r>
            <a:endParaRPr lang="hr-HR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2B358-444A-677D-492E-1A32872D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 fun begins...</a:t>
            </a:r>
            <a:endParaRPr lang="hr-H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7499DD-DA95-12D0-850B-FCB2A068AC98}"/>
              </a:ext>
            </a:extLst>
          </p:cNvPr>
          <p:cNvSpPr/>
          <p:nvPr/>
        </p:nvSpPr>
        <p:spPr>
          <a:xfrm>
            <a:off x="203200" y="3332480"/>
            <a:ext cx="995680" cy="5384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.</a:t>
            </a:r>
            <a:r>
              <a:rPr lang="en-US" sz="1600" dirty="0" err="1"/>
              <a:t>fastq</a:t>
            </a:r>
            <a:r>
              <a:rPr lang="en-US" sz="1600" dirty="0"/>
              <a:t> files</a:t>
            </a:r>
            <a:endParaRPr lang="hr-HR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2FD062D-E4CA-B502-F25F-79711592438E}"/>
              </a:ext>
            </a:extLst>
          </p:cNvPr>
          <p:cNvSpPr/>
          <p:nvPr/>
        </p:nvSpPr>
        <p:spPr>
          <a:xfrm rot="5400000">
            <a:off x="883602" y="4591265"/>
            <a:ext cx="1177925" cy="17526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638F9-B5DF-A51E-19BB-1ECB37A72E50}"/>
              </a:ext>
            </a:extLst>
          </p:cNvPr>
          <p:cNvSpPr txBox="1"/>
          <p:nvPr/>
        </p:nvSpPr>
        <p:spPr>
          <a:xfrm>
            <a:off x="599440" y="5264316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low-quality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reads with unknown bases 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contamination (bacterial, fungal, other microbes)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reads which are too short after trimming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D21CB7-170F-EBB1-D2FD-451A05F1CF9E}"/>
              </a:ext>
            </a:extLst>
          </p:cNvPr>
          <p:cNvSpPr/>
          <p:nvPr/>
        </p:nvSpPr>
        <p:spPr>
          <a:xfrm>
            <a:off x="3940175" y="1991360"/>
            <a:ext cx="2031365" cy="326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alignment and mapping in a splice-aware manner (</a:t>
            </a:r>
            <a:r>
              <a:rPr lang="en-US" sz="2000" b="1" i="1" dirty="0"/>
              <a:t>STAR</a:t>
            </a:r>
            <a:r>
              <a:rPr lang="en-US" sz="2000" dirty="0"/>
              <a:t>)</a:t>
            </a:r>
            <a:endParaRPr lang="hr-HR" sz="20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8FE4EE-75C1-A5DA-3B5C-32788981BA56}"/>
              </a:ext>
            </a:extLst>
          </p:cNvPr>
          <p:cNvSpPr/>
          <p:nvPr/>
        </p:nvSpPr>
        <p:spPr>
          <a:xfrm>
            <a:off x="3763010" y="3498056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83E43F9-B47C-8F79-7461-C58023F36120}"/>
              </a:ext>
            </a:extLst>
          </p:cNvPr>
          <p:cNvSpPr/>
          <p:nvPr/>
        </p:nvSpPr>
        <p:spPr>
          <a:xfrm>
            <a:off x="1950720" y="2127409"/>
            <a:ext cx="1934210" cy="538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reference genome (.</a:t>
            </a:r>
            <a:r>
              <a:rPr lang="en-US" sz="1600" dirty="0" err="1"/>
              <a:t>fasta</a:t>
            </a:r>
            <a:r>
              <a:rPr lang="en-US" sz="1600" dirty="0"/>
              <a:t>)</a:t>
            </a:r>
            <a:endParaRPr lang="hr-HR" sz="16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786690-D8D1-D151-9405-009145A6BF9A}"/>
              </a:ext>
            </a:extLst>
          </p:cNvPr>
          <p:cNvSpPr/>
          <p:nvPr/>
        </p:nvSpPr>
        <p:spPr>
          <a:xfrm>
            <a:off x="3776980" y="2302035"/>
            <a:ext cx="307340" cy="195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FB71FA-1572-8FCF-E69C-5FB8750176AF}"/>
              </a:ext>
            </a:extLst>
          </p:cNvPr>
          <p:cNvSpPr/>
          <p:nvPr/>
        </p:nvSpPr>
        <p:spPr>
          <a:xfrm>
            <a:off x="1950720" y="4537665"/>
            <a:ext cx="1934210" cy="538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 models (.</a:t>
            </a:r>
            <a:r>
              <a:rPr lang="en-US" sz="1600" dirty="0" err="1"/>
              <a:t>gtf</a:t>
            </a:r>
            <a:r>
              <a:rPr lang="en-US" sz="1600" dirty="0"/>
              <a:t>/.</a:t>
            </a:r>
            <a:r>
              <a:rPr lang="en-US" sz="1600" dirty="0" err="1"/>
              <a:t>gff</a:t>
            </a:r>
            <a:r>
              <a:rPr lang="en-US" sz="1600" dirty="0"/>
              <a:t>)</a:t>
            </a:r>
            <a:endParaRPr lang="hr-HR" sz="16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CAC7237-1C60-6F2E-EF07-F6D949BC9230}"/>
              </a:ext>
            </a:extLst>
          </p:cNvPr>
          <p:cNvSpPr/>
          <p:nvPr/>
        </p:nvSpPr>
        <p:spPr>
          <a:xfrm>
            <a:off x="3763010" y="4757693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6EFD-A73C-3533-D46A-3D4E9D09297D}"/>
              </a:ext>
            </a:extLst>
          </p:cNvPr>
          <p:cNvSpPr/>
          <p:nvPr/>
        </p:nvSpPr>
        <p:spPr>
          <a:xfrm>
            <a:off x="6036945" y="3332480"/>
            <a:ext cx="995680" cy="5384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.bam files</a:t>
            </a:r>
            <a:endParaRPr lang="hr-HR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716747-5E50-0406-9E29-4C43E973F41E}"/>
              </a:ext>
            </a:extLst>
          </p:cNvPr>
          <p:cNvSpPr/>
          <p:nvPr/>
        </p:nvSpPr>
        <p:spPr>
          <a:xfrm>
            <a:off x="1116330" y="3493450"/>
            <a:ext cx="307340" cy="195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59F22C9-052C-4F1E-BA51-B45B0C25B9A9}"/>
              </a:ext>
            </a:extLst>
          </p:cNvPr>
          <p:cNvSpPr/>
          <p:nvPr/>
        </p:nvSpPr>
        <p:spPr>
          <a:xfrm>
            <a:off x="5842001" y="3526927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17395C0-CDC9-7B16-BFC1-C1C4774C2DE8}"/>
              </a:ext>
            </a:extLst>
          </p:cNvPr>
          <p:cNvSpPr/>
          <p:nvPr/>
        </p:nvSpPr>
        <p:spPr>
          <a:xfrm>
            <a:off x="6892290" y="3529900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7CE062E-ACA0-B210-2EA0-FC15C5745417}"/>
              </a:ext>
            </a:extLst>
          </p:cNvPr>
          <p:cNvSpPr/>
          <p:nvPr/>
        </p:nvSpPr>
        <p:spPr>
          <a:xfrm>
            <a:off x="8973185" y="3526926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33D5C7B-C08E-AC10-A50E-24A4B0C6D46F}"/>
              </a:ext>
            </a:extLst>
          </p:cNvPr>
          <p:cNvSpPr/>
          <p:nvPr/>
        </p:nvSpPr>
        <p:spPr>
          <a:xfrm rot="18900000">
            <a:off x="10034270" y="3103234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D28D607-FC7B-FE0B-3453-2F17762D09CD}"/>
              </a:ext>
            </a:extLst>
          </p:cNvPr>
          <p:cNvSpPr/>
          <p:nvPr/>
        </p:nvSpPr>
        <p:spPr>
          <a:xfrm rot="2700000">
            <a:off x="10034268" y="3956593"/>
            <a:ext cx="321310" cy="190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ED76A2-EA80-F7C4-9EA6-84EF8617A195}"/>
              </a:ext>
            </a:extLst>
          </p:cNvPr>
          <p:cNvSpPr/>
          <p:nvPr/>
        </p:nvSpPr>
        <p:spPr>
          <a:xfrm>
            <a:off x="9692639" y="3670116"/>
            <a:ext cx="2773681" cy="17895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0F9065-C5AA-6293-CF17-3215F32FCF60}"/>
              </a:ext>
            </a:extLst>
          </p:cNvPr>
          <p:cNvSpPr/>
          <p:nvPr/>
        </p:nvSpPr>
        <p:spPr>
          <a:xfrm>
            <a:off x="1169925" y="1737360"/>
            <a:ext cx="8086805" cy="408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2161AC-0E6D-ED38-8134-AECC92B73FF6}"/>
              </a:ext>
            </a:extLst>
          </p:cNvPr>
          <p:cNvSpPr txBox="1"/>
          <p:nvPr/>
        </p:nvSpPr>
        <p:spPr>
          <a:xfrm>
            <a:off x="2468879" y="6004034"/>
            <a:ext cx="8470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100" i="1" dirty="0">
                <a:hlinkClick r:id="rId2"/>
              </a:rPr>
              <a:t>https://training.galaxyproject.org/training-material/topics/transcriptomics/tutorials/ref-based/tutorial.html</a:t>
            </a:r>
            <a:endParaRPr lang="en-US" sz="1100" i="1" dirty="0"/>
          </a:p>
          <a:p>
            <a:endParaRPr lang="hr-HR" sz="1100" i="1" dirty="0"/>
          </a:p>
        </p:txBody>
      </p:sp>
    </p:spTree>
    <p:extLst>
      <p:ext uri="{BB962C8B-B14F-4D97-AF65-F5344CB8AC3E}">
        <p14:creationId xmlns:p14="http://schemas.microsoft.com/office/powerpoint/2010/main" val="18756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4" grpId="0" animBg="1"/>
      <p:bldP spid="29" grpId="0" animBg="1"/>
      <p:bldP spid="6" grpId="0" animBg="1"/>
      <p:bldP spid="4" grpId="0" animBg="1"/>
      <p:bldP spid="12" grpId="0" animBg="1"/>
      <p:bldP spid="14" grpId="0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41" grpId="0" animBg="1"/>
      <p:bldP spid="42" grpId="0" animBg="1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.bam file details</a:t>
            </a:r>
            <a:endParaRPr lang="hr-HR" sz="4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4087D6-8843-3DB1-B60C-EA41951A0F72}"/>
              </a:ext>
            </a:extLst>
          </p:cNvPr>
          <p:cNvSpPr txBox="1">
            <a:spLocks/>
          </p:cNvSpPr>
          <p:nvPr/>
        </p:nvSpPr>
        <p:spPr>
          <a:xfrm>
            <a:off x="1097280" y="2023533"/>
            <a:ext cx="9966960" cy="28109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binary version of a SAM file (</a:t>
            </a:r>
            <a:r>
              <a:rPr lang="hr-HR" dirty="0" err="1"/>
              <a:t>Sequence</a:t>
            </a:r>
            <a:r>
              <a:rPr lang="hr-HR" dirty="0"/>
              <a:t> </a:t>
            </a:r>
            <a:r>
              <a:rPr lang="hr-HR" dirty="0" err="1"/>
              <a:t>Alignment</a:t>
            </a:r>
            <a:r>
              <a:rPr lang="hr-HR" dirty="0"/>
              <a:t> </a:t>
            </a:r>
            <a:r>
              <a:rPr lang="hr-HR" dirty="0" err="1"/>
              <a:t>Map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tab-delimited text file that contains sequence alignment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1 alignment = 1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very detailed description and specifications: </a:t>
            </a:r>
            <a:r>
              <a:rPr lang="en-US" dirty="0">
                <a:hlinkClick r:id="rId2"/>
              </a:rPr>
              <a:t>http://samtools.github.io/hts-specs/SAMv1.pdf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https://github.com/samtools/hts-specs/blob/master/SAMtags.pdf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889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253-1C28-2234-1567-A745533A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.bam file details</a:t>
            </a:r>
            <a:endParaRPr lang="hr-H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9ED6-2A94-5B14-9DE4-6130F3918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" b="1"/>
          <a:stretch/>
        </p:blipFill>
        <p:spPr>
          <a:xfrm>
            <a:off x="457200" y="3059668"/>
            <a:ext cx="11338560" cy="36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5F76F-6BE4-096B-E8ED-EF1DAF4A64B7}"/>
              </a:ext>
            </a:extLst>
          </p:cNvPr>
          <p:cNvSpPr txBox="1"/>
          <p:nvPr/>
        </p:nvSpPr>
        <p:spPr>
          <a:xfrm>
            <a:off x="812800" y="223416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QNAME</a:t>
            </a:r>
            <a:endParaRPr lang="hr-H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1ABE98-CFF8-C797-BFD4-90C7CB03F9F4}"/>
              </a:ext>
            </a:extLst>
          </p:cNvPr>
          <p:cNvCxnSpPr/>
          <p:nvPr/>
        </p:nvCxnSpPr>
        <p:spPr>
          <a:xfrm flipV="1">
            <a:off x="1452880" y="2574052"/>
            <a:ext cx="0" cy="414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B21B9C-B579-0001-D0FE-90448E462681}"/>
              </a:ext>
            </a:extLst>
          </p:cNvPr>
          <p:cNvCxnSpPr/>
          <p:nvPr/>
        </p:nvCxnSpPr>
        <p:spPr>
          <a:xfrm flipV="1">
            <a:off x="3556000" y="2574052"/>
            <a:ext cx="0" cy="414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C3A486-2B71-82F1-07FF-CC31D5FD695B}"/>
              </a:ext>
            </a:extLst>
          </p:cNvPr>
          <p:cNvSpPr txBox="1"/>
          <p:nvPr/>
        </p:nvSpPr>
        <p:spPr>
          <a:xfrm>
            <a:off x="3195321" y="2189202"/>
            <a:ext cx="7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</a:t>
            </a:r>
            <a:endParaRPr lang="hr-H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F5B464-AD85-DC81-82B2-6E7ACCF1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9" y="3985831"/>
            <a:ext cx="6911939" cy="22328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C46957-2449-D5D1-D088-36D1F3A4E83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24959" y="2241480"/>
            <a:ext cx="0" cy="747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75822F-C68F-FB45-B095-6AD700EE639D}"/>
              </a:ext>
            </a:extLst>
          </p:cNvPr>
          <p:cNvSpPr txBox="1"/>
          <p:nvPr/>
        </p:nvSpPr>
        <p:spPr>
          <a:xfrm>
            <a:off x="3604260" y="1872148"/>
            <a:ext cx="104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RNAME</a:t>
            </a:r>
            <a:endParaRPr lang="hr-HR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31BE65-E3B6-D1F9-956F-EA2910CC6466}"/>
              </a:ext>
            </a:extLst>
          </p:cNvPr>
          <p:cNvCxnSpPr>
            <a:cxnSpLocks/>
          </p:cNvCxnSpPr>
          <p:nvPr/>
        </p:nvCxnSpPr>
        <p:spPr>
          <a:xfrm flipV="1">
            <a:off x="4645657" y="2558534"/>
            <a:ext cx="0" cy="430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84A243-EDB8-5588-B870-07813002C744}"/>
              </a:ext>
            </a:extLst>
          </p:cNvPr>
          <p:cNvSpPr txBox="1"/>
          <p:nvPr/>
        </p:nvSpPr>
        <p:spPr>
          <a:xfrm>
            <a:off x="4359910" y="2222222"/>
            <a:ext cx="5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endParaRPr lang="hr-H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B95C17-8863-32AC-760B-DE4B54C99ABF}"/>
              </a:ext>
            </a:extLst>
          </p:cNvPr>
          <p:cNvCxnSpPr>
            <a:cxnSpLocks/>
          </p:cNvCxnSpPr>
          <p:nvPr/>
        </p:nvCxnSpPr>
        <p:spPr>
          <a:xfrm flipV="1">
            <a:off x="5448297" y="2558534"/>
            <a:ext cx="0" cy="430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853DAB-AE99-D1D9-F0CA-9A840D5A4898}"/>
              </a:ext>
            </a:extLst>
          </p:cNvPr>
          <p:cNvSpPr txBox="1"/>
          <p:nvPr/>
        </p:nvSpPr>
        <p:spPr>
          <a:xfrm>
            <a:off x="5054596" y="2230164"/>
            <a:ext cx="78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MAPQ</a:t>
            </a:r>
            <a:endParaRPr lang="hr-HR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597D8A-DC42-5FC2-99C9-E8F989DB5F35}"/>
              </a:ext>
            </a:extLst>
          </p:cNvPr>
          <p:cNvCxnSpPr>
            <a:cxnSpLocks/>
          </p:cNvCxnSpPr>
          <p:nvPr/>
        </p:nvCxnSpPr>
        <p:spPr>
          <a:xfrm flipV="1">
            <a:off x="6126480" y="2189202"/>
            <a:ext cx="0" cy="799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64E887-8E02-3AE8-89E3-EEB23CDBAA80}"/>
              </a:ext>
            </a:extLst>
          </p:cNvPr>
          <p:cNvSpPr txBox="1"/>
          <p:nvPr/>
        </p:nvSpPr>
        <p:spPr>
          <a:xfrm>
            <a:off x="5735319" y="1819912"/>
            <a:ext cx="78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CIGAR</a:t>
            </a:r>
            <a:endParaRPr lang="hr-H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D09526-028F-4E73-20C1-FA5CCEF164C2}"/>
              </a:ext>
            </a:extLst>
          </p:cNvPr>
          <p:cNvCxnSpPr>
            <a:cxnSpLocks/>
          </p:cNvCxnSpPr>
          <p:nvPr/>
        </p:nvCxnSpPr>
        <p:spPr>
          <a:xfrm flipV="1">
            <a:off x="6873240" y="2547934"/>
            <a:ext cx="0" cy="430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DAC69E-D555-2DF5-5756-BBEA98DE66B7}"/>
              </a:ext>
            </a:extLst>
          </p:cNvPr>
          <p:cNvSpPr txBox="1"/>
          <p:nvPr/>
        </p:nvSpPr>
        <p:spPr>
          <a:xfrm>
            <a:off x="6479539" y="2219564"/>
            <a:ext cx="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RNEXT</a:t>
            </a:r>
            <a:endParaRPr lang="hr-H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F53053-A92E-CE2D-92F8-8ACE6570B28A}"/>
              </a:ext>
            </a:extLst>
          </p:cNvPr>
          <p:cNvCxnSpPr>
            <a:cxnSpLocks/>
          </p:cNvCxnSpPr>
          <p:nvPr/>
        </p:nvCxnSpPr>
        <p:spPr>
          <a:xfrm flipV="1">
            <a:off x="7607303" y="2230164"/>
            <a:ext cx="0" cy="799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6D1412-10CF-1185-FBE0-1C1668C4159C}"/>
              </a:ext>
            </a:extLst>
          </p:cNvPr>
          <p:cNvSpPr txBox="1"/>
          <p:nvPr/>
        </p:nvSpPr>
        <p:spPr>
          <a:xfrm>
            <a:off x="7216141" y="1860874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PNEXT</a:t>
            </a:r>
            <a:endParaRPr lang="hr-HR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59140F-C0AB-9897-CAC4-B72BA7B1FE31}"/>
              </a:ext>
            </a:extLst>
          </p:cNvPr>
          <p:cNvCxnSpPr>
            <a:cxnSpLocks/>
          </p:cNvCxnSpPr>
          <p:nvPr/>
        </p:nvCxnSpPr>
        <p:spPr>
          <a:xfrm flipV="1">
            <a:off x="8408675" y="2566822"/>
            <a:ext cx="0" cy="430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D619A30-7BF0-2FA9-5CFD-7DAE09F85DCE}"/>
              </a:ext>
            </a:extLst>
          </p:cNvPr>
          <p:cNvSpPr txBox="1"/>
          <p:nvPr/>
        </p:nvSpPr>
        <p:spPr>
          <a:xfrm>
            <a:off x="8082282" y="2219564"/>
            <a:ext cx="6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TLEN</a:t>
            </a:r>
            <a:endParaRPr lang="hr-HR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3A06E4-B7E5-B6FE-FA96-FEE8E2F6B84B}"/>
              </a:ext>
            </a:extLst>
          </p:cNvPr>
          <p:cNvCxnSpPr>
            <a:cxnSpLocks/>
          </p:cNvCxnSpPr>
          <p:nvPr/>
        </p:nvCxnSpPr>
        <p:spPr>
          <a:xfrm flipV="1">
            <a:off x="9832343" y="2199823"/>
            <a:ext cx="0" cy="799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B7EF0C-03D4-A673-C29D-4AD4292F12F0}"/>
              </a:ext>
            </a:extLst>
          </p:cNvPr>
          <p:cNvSpPr txBox="1"/>
          <p:nvPr/>
        </p:nvSpPr>
        <p:spPr>
          <a:xfrm>
            <a:off x="9533894" y="1830533"/>
            <a:ext cx="59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</a:t>
            </a:r>
            <a:endParaRPr lang="hr-HR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F7C986-5F2A-10A5-7711-806F1BC087C4}"/>
              </a:ext>
            </a:extLst>
          </p:cNvPr>
          <p:cNvCxnSpPr>
            <a:cxnSpLocks/>
          </p:cNvCxnSpPr>
          <p:nvPr/>
        </p:nvCxnSpPr>
        <p:spPr>
          <a:xfrm>
            <a:off x="9415783" y="3510280"/>
            <a:ext cx="0" cy="556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5A475A-05C3-E698-23B7-2E84F6B4BDF1}"/>
              </a:ext>
            </a:extLst>
          </p:cNvPr>
          <p:cNvSpPr txBox="1"/>
          <p:nvPr/>
        </p:nvSpPr>
        <p:spPr>
          <a:xfrm>
            <a:off x="9033517" y="3985831"/>
            <a:ext cx="79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</a:t>
            </a:r>
            <a:endParaRPr lang="hr-H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1A7CD-C1CE-988D-BD26-904782D803ED}"/>
              </a:ext>
            </a:extLst>
          </p:cNvPr>
          <p:cNvSpPr txBox="1"/>
          <p:nvPr/>
        </p:nvSpPr>
        <p:spPr>
          <a:xfrm>
            <a:off x="2741298" y="3660480"/>
            <a:ext cx="72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  <a:endParaRPr lang="hr-HR" dirty="0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EF21D937-702C-BC6B-BA18-077E7A1F6962}"/>
              </a:ext>
            </a:extLst>
          </p:cNvPr>
          <p:cNvSpPr/>
          <p:nvPr/>
        </p:nvSpPr>
        <p:spPr>
          <a:xfrm rot="16200000">
            <a:off x="3018157" y="2336164"/>
            <a:ext cx="167641" cy="2515869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566893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3201</TotalTime>
  <Words>3677</Words>
  <Application>Microsoft Office PowerPoint</Application>
  <PresentationFormat>Widescreen</PresentationFormat>
  <Paragraphs>938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Lato</vt:lpstr>
      <vt:lpstr>Retrospect</vt:lpstr>
      <vt:lpstr>Basic concepts of RNA-seq data analysis</vt:lpstr>
      <vt:lpstr>RNA-seq</vt:lpstr>
      <vt:lpstr>What can we study with RNA-seq? </vt:lpstr>
      <vt:lpstr>How RNA-seq (generally) works? </vt:lpstr>
      <vt:lpstr>How RNA-seq (generally) works? </vt:lpstr>
      <vt:lpstr>.fastq file details</vt:lpstr>
      <vt:lpstr>Now the fun begins...</vt:lpstr>
      <vt:lpstr>.bam file details</vt:lpstr>
      <vt:lpstr>.bam file details</vt:lpstr>
      <vt:lpstr>.bam file details</vt:lpstr>
      <vt:lpstr>Gene expression quantification</vt:lpstr>
      <vt:lpstr>Gene expression quantification</vt:lpstr>
      <vt:lpstr>Gene expression quantification</vt:lpstr>
      <vt:lpstr>Differential gene expression analysis</vt:lpstr>
      <vt:lpstr>Examples</vt:lpstr>
      <vt:lpstr>Practical part</vt:lpstr>
      <vt:lpstr>1. Install libraries</vt:lpstr>
      <vt:lpstr>SummarizedExperiment object</vt:lpstr>
      <vt:lpstr>DESeqDataSet object</vt:lpstr>
      <vt:lpstr>Multi-factor design</vt:lpstr>
      <vt:lpstr>rlog transformation</vt:lpstr>
      <vt:lpstr>PCA</vt:lpstr>
      <vt:lpstr>Example data</vt:lpstr>
      <vt:lpstr>Another example data</vt:lpstr>
      <vt:lpstr>Example – 2D</vt:lpstr>
      <vt:lpstr>Example – 3D</vt:lpstr>
      <vt:lpstr>Example – 3D</vt:lpstr>
      <vt:lpstr>Example – nD</vt:lpstr>
      <vt:lpstr>PCA</vt:lpstr>
      <vt:lpstr>Example – PCA</vt:lpstr>
      <vt:lpstr>PCA take home messages – RNA-seq</vt:lpstr>
      <vt:lpstr>Distance between samples</vt:lpstr>
      <vt:lpstr>DESeq2 function</vt:lpstr>
      <vt:lpstr>Replicates, replicates and more replicates</vt:lpstr>
      <vt:lpstr>DESeq2 function – results</vt:lpstr>
      <vt:lpstr>MA plot</vt:lpstr>
      <vt:lpstr>Volcano plot</vt:lpstr>
      <vt:lpstr>Gene list functional enrichment</vt:lpstr>
      <vt:lpstr>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expression analysis of RNA-seq data</dc:title>
  <dc:creator>fhorvat</dc:creator>
  <cp:lastModifiedBy>fhorvat</cp:lastModifiedBy>
  <cp:revision>150</cp:revision>
  <dcterms:created xsi:type="dcterms:W3CDTF">2022-08-17T16:54:37Z</dcterms:created>
  <dcterms:modified xsi:type="dcterms:W3CDTF">2022-08-31T08:33:30Z</dcterms:modified>
</cp:coreProperties>
</file>